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41"/>
  </p:notesMasterIdLst>
  <p:sldIdLst>
    <p:sldId id="348" r:id="rId2"/>
    <p:sldId id="350" r:id="rId3"/>
    <p:sldId id="351" r:id="rId4"/>
    <p:sldId id="403" r:id="rId5"/>
    <p:sldId id="362" r:id="rId6"/>
    <p:sldId id="391" r:id="rId7"/>
    <p:sldId id="365" r:id="rId8"/>
    <p:sldId id="366" r:id="rId9"/>
    <p:sldId id="390" r:id="rId10"/>
    <p:sldId id="369" r:id="rId11"/>
    <p:sldId id="398" r:id="rId12"/>
    <p:sldId id="399" r:id="rId13"/>
    <p:sldId id="400" r:id="rId14"/>
    <p:sldId id="401" r:id="rId15"/>
    <p:sldId id="392" r:id="rId16"/>
    <p:sldId id="393" r:id="rId17"/>
    <p:sldId id="394" r:id="rId18"/>
    <p:sldId id="395" r:id="rId19"/>
    <p:sldId id="396" r:id="rId20"/>
    <p:sldId id="397" r:id="rId21"/>
    <p:sldId id="402" r:id="rId22"/>
    <p:sldId id="370" r:id="rId23"/>
    <p:sldId id="375" r:id="rId24"/>
    <p:sldId id="376" r:id="rId25"/>
    <p:sldId id="377" r:id="rId26"/>
    <p:sldId id="378" r:id="rId27"/>
    <p:sldId id="379" r:id="rId28"/>
    <p:sldId id="380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71" r:id="rId37"/>
    <p:sldId id="373" r:id="rId38"/>
    <p:sldId id="374" r:id="rId39"/>
    <p:sldId id="372" r:id="rId40"/>
  </p:sldIdLst>
  <p:sldSz cx="9144000" cy="6858000" type="screen4x3"/>
  <p:notesSz cx="6858000" cy="9144000"/>
  <p:embeddedFontLst>
    <p:embeddedFont>
      <p:font typeface="Bahnschrift SemiBold" panose="020B0502040204020203" pitchFamily="34" charset="0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나눔스퀘어" panose="020B0600000101010101" pitchFamily="50" charset="-127"/>
      <p:regular r:id="rId49"/>
    </p:embeddedFont>
    <p:embeddedFont>
      <p:font typeface="나눔스퀘어 Bold" panose="020B0600000101010101" pitchFamily="50" charset="-127"/>
      <p:bold r:id="rId50"/>
    </p:embeddedFont>
    <p:embeddedFont>
      <p:font typeface="나눔스퀘어 ExtraBold" panose="020B0600000101010101" pitchFamily="50" charset="-127"/>
      <p:bold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001" userDrawn="1">
          <p15:clr>
            <a:srgbClr val="A4A3A4"/>
          </p15:clr>
        </p15:guide>
        <p15:guide id="5" pos="4967" userDrawn="1">
          <p15:clr>
            <a:srgbClr val="A4A3A4"/>
          </p15:clr>
        </p15:guide>
        <p15:guide id="6" pos="793" userDrawn="1">
          <p15:clr>
            <a:srgbClr val="A4A3A4"/>
          </p15:clr>
        </p15:guide>
        <p15:guide id="7" orient="horz" pos="1253" userDrawn="1">
          <p15:clr>
            <a:srgbClr val="A4A3A4"/>
          </p15:clr>
        </p15:guide>
        <p15:guide id="8" pos="9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42A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 autoAdjust="0"/>
    <p:restoredTop sz="78941" autoAdjust="0"/>
  </p:normalViewPr>
  <p:slideViewPr>
    <p:cSldViewPr snapToGrid="0">
      <p:cViewPr varScale="1">
        <p:scale>
          <a:sx n="90" d="100"/>
          <a:sy n="90" d="100"/>
        </p:scale>
        <p:origin x="2610" y="78"/>
      </p:cViewPr>
      <p:guideLst>
        <p:guide orient="horz" pos="2001"/>
        <p:guide pos="4967"/>
        <p:guide pos="793"/>
        <p:guide orient="horz" pos="1253"/>
        <p:guide pos="9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909D6-A785-40B1-9594-DED44856FF55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73CC8-241F-4F94-AF9C-563DEB44A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39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미국의 정보 기술 연구 및 자문 회사인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가트너’에서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전략기술 트랜드 전망을 살펴보면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년에는 지능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(Intelligent),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디지털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(Digital),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(Mesh)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뽑았고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년에는 사람 중심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(People-Centric),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공간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(Smart Spaces)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뽑았습니다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세부적으로 살펴보면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스마트 공간이 향후 주요기술 트랜드 중 하나라고 예상할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73CC8-241F-4F94-AF9C-563DEB44A01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07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사물에 인터넷이 들어가고 모든 시스템이 자동화되어지고 있는 시대에 근로자의 출퇴근 또한 자동으로 인식하고 관리해주는 시스템을 개발하여 사용자 및 관리자의 이용 및 관리 부담을 줄여서 편안하게 인사관리 업무를 수행하도록 하고자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휴대폰과 스마트장비를 이용하여 근무지내에 근무자가 출근할 경우 출근이 자동으로 인증되고 근무지 밖으로 나갈 경우 자동으로 퇴근처리를 하는 시스템을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개발하고자하며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나아가 출근 시간 및 퇴근 시간을 등록하여 해당 시간을 벗어나면 초과근무처리가 가능하게 할 것이며 인사관리 부분에 자동으로 등록해주며 웹을 통하여 근태를 관리할 수 있는 시스템을 개발할 것을 목표로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73CC8-241F-4F94-AF9C-563DEB44A01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42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수동 → 자동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근무지에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도착해서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꺼내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버튼을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눌러줘야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출석이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용하였는데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퇴근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버튼을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눌러야지만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번거로움을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출퇴근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자동인증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적용하면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근무지에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접근하기만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백그라운드에서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출퇴근을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인증해주어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꺼내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수동으로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동작하는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번거로움을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해소할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근무 시간에 대한 비용 계산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수기로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근무자가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나갔는지를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임금을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지불하는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형태였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초과근무에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빈틈이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악용될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여지가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생기며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근무자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확실하게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도입하여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근로자의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출근시간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퇴근시간을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초과근무시간을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도출해낼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근로임금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가능해져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근로자와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갈등을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해소할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을것으로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예상합니다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73CC8-241F-4F94-AF9C-563DEB44A01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17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장소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근무지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 있는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근로자의 휴대폰의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블루투스간의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거리를 측정하여 지정한 거리 내에 접근했을 경우 출퇴근 인증과 함께 사용자의 핸드폰에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푸쉬알람으로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출퇴근을 알립니다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‘자동 출퇴근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체크’시스템을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얻은 정보를 수집하여 근무시간 및 초과근무시간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인사업무를 관리할 수 있는 시스템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근로자의 기본정보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근무시간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연장근무 시간을 파악할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73CC8-241F-4F94-AF9C-563DEB44A01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00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측면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기존에 학교 혹은 직장에서 사용하던 카드를 찍거나 어플리케이션을 실행하여 로그인하거나 블루투스 기반으로 한 출석체크 혹은 출근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퇴근을 하는 기존의 방식에 대한 번거로움을 단순히 그 위치에 들어가기만 해도 휴대폰의 백그라운드에서 알아서 작동하여 출근 인증 혹은 퇴근 인증을 할 수 있는 편리함을 누릴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본인의 휴가 혹은 결석 시에도 본인이 그것에 대한 파악이 가능하므로 본인의 근태확인에도 긍정적인 영향을 줄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 측면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회사의 경우 직원들의 출근 혹은 퇴근 등에서 근무태도에 대한 면을 체계적으로 관리 할 수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초과근무나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조기출근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야근 등 고정적이지 않은 직장 출근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퇴근 등을 직원들 개개인이 손대지 않고 기기가 일괄적으로 처리하므로 관리자가 따로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신경쓰지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않아도 되는 편리성을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휴가나 연차 등 쉬는 날에는 언제 휴가나 연차를 사용하였으며 앞으로 얼마나 사용 가능한지를 한 눈에 알 수 있는 편리성을 가지고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73CC8-241F-4F94-AF9C-563DEB44A01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983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네이버 클라우드 </a:t>
            </a:r>
            <a:r>
              <a:rPr lang="ko-KR" altLang="en-US" dirty="0" err="1"/>
              <a:t>플렛폼에서</a:t>
            </a:r>
            <a:r>
              <a:rPr lang="ko-KR" altLang="en-US" dirty="0"/>
              <a:t> 서버를 설정하는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73CC8-241F-4F94-AF9C-563DEB44A01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28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ko-KR" altLang="en-US" dirty="0"/>
              <a:t>서버를 통해 서버로 접속해 </a:t>
            </a:r>
            <a:r>
              <a:rPr lang="en-US" altLang="ko-KR" dirty="0"/>
              <a:t>tomcat docker</a:t>
            </a:r>
            <a:r>
              <a:rPr lang="ko-KR" altLang="en-US" dirty="0"/>
              <a:t>를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73CC8-241F-4F94-AF9C-563DEB44A01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669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SFTP</a:t>
            </a:r>
            <a:r>
              <a:rPr lang="ko-KR" altLang="en-US" dirty="0"/>
              <a:t>를 통해 개발한 프로그램의 </a:t>
            </a:r>
            <a:r>
              <a:rPr lang="en-US" altLang="ko-KR" dirty="0"/>
              <a:t>WAR </a:t>
            </a:r>
            <a:r>
              <a:rPr lang="ko-KR" altLang="en-US" dirty="0"/>
              <a:t>파일을 서버로 옮긴다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73CC8-241F-4F94-AF9C-563DEB44A01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2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6D7B-50A4-4C32-9701-628C14325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3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6D7B-50A4-4C32-9701-628C14325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47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6D7B-50A4-4C32-9701-628C143258E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74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4340392" y="0"/>
            <a:ext cx="48036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8470662" y="1180287"/>
            <a:ext cx="7393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spc="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350" b="1" spc="0" baseline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oppins SemiBold" panose="02000000000000000000" pitchFamily="2" charset="0"/>
              </a:rPr>
              <a:pPr algn="l"/>
              <a:t>‹#›</a:t>
            </a:fld>
            <a:endParaRPr lang="ru-RU" sz="750" spc="0" dirty="0">
              <a:solidFill>
                <a:srgbClr val="0000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8660636" y="1717278"/>
            <a:ext cx="2562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70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8660636" y="1717278"/>
            <a:ext cx="2562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1C2B1996-025F-4663-A94F-6E27C0E710BE}"/>
              </a:ext>
            </a:extLst>
          </p:cNvPr>
          <p:cNvSpPr/>
          <p:nvPr userDrawn="1"/>
        </p:nvSpPr>
        <p:spPr>
          <a:xfrm>
            <a:off x="8470662" y="1180287"/>
            <a:ext cx="7393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spc="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350" b="1" spc="0" baseline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oppins SemiBold" panose="02000000000000000000" pitchFamily="2" charset="0"/>
              </a:rPr>
              <a:pPr algn="l"/>
              <a:t>‹#›</a:t>
            </a:fld>
            <a:endParaRPr lang="ru-RU" sz="750" spc="0" dirty="0">
              <a:solidFill>
                <a:srgbClr val="0000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76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6D7B-50A4-4C32-9701-628C14325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6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6D7B-50A4-4C32-9701-628C14325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082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6D7B-50A4-4C32-9701-628C14325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0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6D7B-50A4-4C32-9701-628C14325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37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6D7B-50A4-4C32-9701-628C14325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84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6D7B-50A4-4C32-9701-628C14325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6D7B-50A4-4C32-9701-628C14325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66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6D7B-50A4-4C32-9701-628C14325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5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DC09E-99A0-4F29-8C79-A48D5345BC18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B6D7B-50A4-4C32-9701-628C14325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0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602972" y="2040740"/>
            <a:ext cx="2435001" cy="10148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3300" spc="75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oppins SemiBold" panose="02000000000000000000" pitchFamily="2" charset="0"/>
              </a:rPr>
              <a:t>고급객체지향프로그래밍</a:t>
            </a:r>
            <a:endParaRPr lang="en-US" sz="3000" spc="75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oppins SemiBold" panose="02000000000000000000" pitchFamily="2" charset="0"/>
            </a:endParaRPr>
          </a:p>
          <a:p>
            <a:endParaRPr lang="ru-RU" sz="3000" b="1" spc="75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602972" y="3929669"/>
            <a:ext cx="2645142" cy="109660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ko-KR" altLang="en-US" sz="1000" kern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" panose="02000000000000000000" pitchFamily="2" charset="0"/>
              </a:rPr>
              <a:t>정보통신공학과 </a:t>
            </a:r>
            <a:r>
              <a:rPr lang="en-US" altLang="ko-KR" sz="1000" kern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" panose="02000000000000000000" pitchFamily="2" charset="0"/>
              </a:rPr>
              <a:t>2020541001 </a:t>
            </a:r>
            <a:r>
              <a:rPr lang="ko-KR" altLang="en-US" sz="1000" kern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" panose="02000000000000000000" pitchFamily="2" charset="0"/>
              </a:rPr>
              <a:t>김현우</a:t>
            </a:r>
            <a:endParaRPr lang="en-US" altLang="ko-KR" sz="1000" kern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ko-KR" altLang="en-US" sz="1000" kern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" panose="02000000000000000000" pitchFamily="2" charset="0"/>
              </a:rPr>
              <a:t>정보통신공학과 </a:t>
            </a:r>
            <a:r>
              <a:rPr lang="en-US" altLang="ko-KR" sz="1000" kern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" panose="02000000000000000000" pitchFamily="2" charset="0"/>
              </a:rPr>
              <a:t>2020541012 </a:t>
            </a:r>
            <a:r>
              <a:rPr lang="ko-KR" altLang="en-US" sz="1000" kern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" panose="02000000000000000000" pitchFamily="2" charset="0"/>
              </a:rPr>
              <a:t>김수정</a:t>
            </a:r>
            <a:endParaRPr lang="en-US" altLang="ko-KR" sz="1000" kern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ko-KR" altLang="en-US" sz="1000" kern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" panose="02000000000000000000" pitchFamily="2" charset="0"/>
              </a:rPr>
              <a:t>정보통신공학과 </a:t>
            </a:r>
            <a:r>
              <a:rPr lang="en-US" altLang="ko-KR" sz="1000" kern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" panose="02000000000000000000" pitchFamily="2" charset="0"/>
              </a:rPr>
              <a:t>2020541019  </a:t>
            </a:r>
            <a:r>
              <a:rPr lang="ko-KR" altLang="en-US" sz="1000" kern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" panose="02000000000000000000" pitchFamily="2" charset="0"/>
              </a:rPr>
              <a:t>문지상</a:t>
            </a:r>
            <a:endParaRPr lang="en-US" altLang="ko-KR" sz="1000" kern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687266" y="342493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C5DB492A-A171-457D-A70B-F86794137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6" y="1283464"/>
            <a:ext cx="509909" cy="5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32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B67C01-9084-4F2E-A56F-ECA8CCCB896E}"/>
              </a:ext>
            </a:extLst>
          </p:cNvPr>
          <p:cNvSpPr txBox="1"/>
          <p:nvPr/>
        </p:nvSpPr>
        <p:spPr>
          <a:xfrm>
            <a:off x="594639" y="1912690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기능정의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F388180-E1BF-4B49-94BA-7FAC907E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22842"/>
              </p:ext>
            </p:extLst>
          </p:nvPr>
        </p:nvGraphicFramePr>
        <p:xfrm>
          <a:off x="973326" y="2343088"/>
          <a:ext cx="7389624" cy="4338277"/>
        </p:xfrm>
        <a:graphic>
          <a:graphicData uri="http://schemas.openxmlformats.org/drawingml/2006/table">
            <a:tbl>
              <a:tblPr/>
              <a:tblGrid>
                <a:gridCol w="499701">
                  <a:extLst>
                    <a:ext uri="{9D8B030D-6E8A-4147-A177-3AD203B41FA5}">
                      <a16:colId xmlns:a16="http://schemas.microsoft.com/office/drawing/2014/main" val="2333558396"/>
                    </a:ext>
                  </a:extLst>
                </a:gridCol>
                <a:gridCol w="649253">
                  <a:extLst>
                    <a:ext uri="{9D8B030D-6E8A-4147-A177-3AD203B41FA5}">
                      <a16:colId xmlns:a16="http://schemas.microsoft.com/office/drawing/2014/main" val="212225105"/>
                    </a:ext>
                  </a:extLst>
                </a:gridCol>
                <a:gridCol w="786973">
                  <a:extLst>
                    <a:ext uri="{9D8B030D-6E8A-4147-A177-3AD203B41FA5}">
                      <a16:colId xmlns:a16="http://schemas.microsoft.com/office/drawing/2014/main" val="975418644"/>
                    </a:ext>
                  </a:extLst>
                </a:gridCol>
                <a:gridCol w="944368">
                  <a:extLst>
                    <a:ext uri="{9D8B030D-6E8A-4147-A177-3AD203B41FA5}">
                      <a16:colId xmlns:a16="http://schemas.microsoft.com/office/drawing/2014/main" val="3610971754"/>
                    </a:ext>
                  </a:extLst>
                </a:gridCol>
                <a:gridCol w="964042">
                  <a:extLst>
                    <a:ext uri="{9D8B030D-6E8A-4147-A177-3AD203B41FA5}">
                      <a16:colId xmlns:a16="http://schemas.microsoft.com/office/drawing/2014/main" val="268520240"/>
                    </a:ext>
                  </a:extLst>
                </a:gridCol>
                <a:gridCol w="1249320">
                  <a:extLst>
                    <a:ext uri="{9D8B030D-6E8A-4147-A177-3AD203B41FA5}">
                      <a16:colId xmlns:a16="http://schemas.microsoft.com/office/drawing/2014/main" val="3507088881"/>
                    </a:ext>
                  </a:extLst>
                </a:gridCol>
                <a:gridCol w="678765">
                  <a:extLst>
                    <a:ext uri="{9D8B030D-6E8A-4147-A177-3AD203B41FA5}">
                      <a16:colId xmlns:a16="http://schemas.microsoft.com/office/drawing/2014/main" val="1731457371"/>
                    </a:ext>
                  </a:extLst>
                </a:gridCol>
                <a:gridCol w="786973">
                  <a:extLst>
                    <a:ext uri="{9D8B030D-6E8A-4147-A177-3AD203B41FA5}">
                      <a16:colId xmlns:a16="http://schemas.microsoft.com/office/drawing/2014/main" val="3293262136"/>
                    </a:ext>
                  </a:extLst>
                </a:gridCol>
                <a:gridCol w="830229">
                  <a:extLst>
                    <a:ext uri="{9D8B030D-6E8A-4147-A177-3AD203B41FA5}">
                      <a16:colId xmlns:a16="http://schemas.microsoft.com/office/drawing/2014/main" val="4210310057"/>
                    </a:ext>
                  </a:extLst>
                </a:gridCol>
              </a:tblGrid>
              <a:tr h="2136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구분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기능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분류　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컨트롤러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url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method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parameter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session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549501"/>
                  </a:ext>
                </a:extLst>
              </a:tr>
              <a:tr h="199391">
                <a:tc rowSpan="8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인증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AuthController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/auth/login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578463"/>
                  </a:ext>
                </a:extLst>
              </a:tr>
              <a:tr h="327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/auth/login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email, password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556702"/>
                  </a:ext>
                </a:extLst>
              </a:tr>
              <a:tr h="199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/auth/logout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get, post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2003"/>
                  </a:ext>
                </a:extLst>
              </a:tr>
              <a:tr h="327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개인정보보기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/auth/pofile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31236"/>
                  </a:ext>
                </a:extLst>
              </a:tr>
              <a:tr h="199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개인정보수정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/auth/pofile/edit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580135"/>
                  </a:ext>
                </a:extLst>
              </a:tr>
              <a:tr h="327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/auth/pofile/edit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email, phone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229731"/>
                  </a:ext>
                </a:extLst>
              </a:tr>
              <a:tr h="327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비밀번호수정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/auth/pofile/password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620278"/>
                  </a:ext>
                </a:extLst>
              </a:tr>
              <a:tr h="327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/auth/pofile/password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password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937158"/>
                  </a:ext>
                </a:extLst>
              </a:tr>
              <a:tr h="327449"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대시보드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대시보드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대시보드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DashboardController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/dashboard/dashboard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769082"/>
                  </a:ext>
                </a:extLst>
              </a:tr>
              <a:tr h="199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관리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사용자목록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사용자목록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UserController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/user/list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355466"/>
                  </a:ext>
                </a:extLst>
              </a:tr>
              <a:tr h="199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사용자보기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사용자보기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/user/view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461028"/>
                  </a:ext>
                </a:extLst>
              </a:tr>
              <a:tr h="199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사용자추가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/user/add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257397"/>
                  </a:ext>
                </a:extLst>
              </a:tr>
              <a:tr h="711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/user/add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email, password, name, phone, grade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76404" marR="76404" marT="38202" marB="382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108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68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BDB9F80-D36F-4B4A-84C4-27C84CFED6B7}"/>
              </a:ext>
            </a:extLst>
          </p:cNvPr>
          <p:cNvSpPr txBox="1"/>
          <p:nvPr/>
        </p:nvSpPr>
        <p:spPr>
          <a:xfrm>
            <a:off x="594639" y="1912690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기능정의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5A27E2-9E5D-48D0-912A-16B879D73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30791"/>
              </p:ext>
            </p:extLst>
          </p:nvPr>
        </p:nvGraphicFramePr>
        <p:xfrm>
          <a:off x="971550" y="2348577"/>
          <a:ext cx="7381874" cy="4343400"/>
        </p:xfrm>
        <a:graphic>
          <a:graphicData uri="http://schemas.openxmlformats.org/drawingml/2006/table">
            <a:tbl>
              <a:tblPr/>
              <a:tblGrid>
                <a:gridCol w="538345">
                  <a:extLst>
                    <a:ext uri="{9D8B030D-6E8A-4147-A177-3AD203B41FA5}">
                      <a16:colId xmlns:a16="http://schemas.microsoft.com/office/drawing/2014/main" val="1385871486"/>
                    </a:ext>
                  </a:extLst>
                </a:gridCol>
                <a:gridCol w="568702">
                  <a:extLst>
                    <a:ext uri="{9D8B030D-6E8A-4147-A177-3AD203B41FA5}">
                      <a16:colId xmlns:a16="http://schemas.microsoft.com/office/drawing/2014/main" val="2288980255"/>
                    </a:ext>
                  </a:extLst>
                </a:gridCol>
                <a:gridCol w="663485">
                  <a:extLst>
                    <a:ext uri="{9D8B030D-6E8A-4147-A177-3AD203B41FA5}">
                      <a16:colId xmlns:a16="http://schemas.microsoft.com/office/drawing/2014/main" val="2351065799"/>
                    </a:ext>
                  </a:extLst>
                </a:gridCol>
                <a:gridCol w="1004706">
                  <a:extLst>
                    <a:ext uri="{9D8B030D-6E8A-4147-A177-3AD203B41FA5}">
                      <a16:colId xmlns:a16="http://schemas.microsoft.com/office/drawing/2014/main" val="2660853238"/>
                    </a:ext>
                  </a:extLst>
                </a:gridCol>
                <a:gridCol w="928879">
                  <a:extLst>
                    <a:ext uri="{9D8B030D-6E8A-4147-A177-3AD203B41FA5}">
                      <a16:colId xmlns:a16="http://schemas.microsoft.com/office/drawing/2014/main" val="2067741426"/>
                    </a:ext>
                  </a:extLst>
                </a:gridCol>
                <a:gridCol w="1194273">
                  <a:extLst>
                    <a:ext uri="{9D8B030D-6E8A-4147-A177-3AD203B41FA5}">
                      <a16:colId xmlns:a16="http://schemas.microsoft.com/office/drawing/2014/main" val="1379580322"/>
                    </a:ext>
                  </a:extLst>
                </a:gridCol>
                <a:gridCol w="663485">
                  <a:extLst>
                    <a:ext uri="{9D8B030D-6E8A-4147-A177-3AD203B41FA5}">
                      <a16:colId xmlns:a16="http://schemas.microsoft.com/office/drawing/2014/main" val="30941716"/>
                    </a:ext>
                  </a:extLst>
                </a:gridCol>
                <a:gridCol w="1004706">
                  <a:extLst>
                    <a:ext uri="{9D8B030D-6E8A-4147-A177-3AD203B41FA5}">
                      <a16:colId xmlns:a16="http://schemas.microsoft.com/office/drawing/2014/main" val="481666273"/>
                    </a:ext>
                  </a:extLst>
                </a:gridCol>
                <a:gridCol w="815293">
                  <a:extLst>
                    <a:ext uri="{9D8B030D-6E8A-4147-A177-3AD203B41FA5}">
                      <a16:colId xmlns:a16="http://schemas.microsoft.com/office/drawing/2014/main" val="1060624144"/>
                    </a:ext>
                  </a:extLst>
                </a:gridCol>
              </a:tblGrid>
              <a:tr h="330812">
                <a:tc rowSpan="1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사용자수정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UserController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/user/edit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name, email, phone, grade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01696"/>
                  </a:ext>
                </a:extLst>
              </a:tr>
              <a:tr h="4548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/user/edit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userIdx, name, email, phone, grade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482522"/>
                  </a:ext>
                </a:extLst>
              </a:tr>
              <a:tr h="206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비밀번호수정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/user/password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781965"/>
                  </a:ext>
                </a:extLst>
              </a:tr>
              <a:tr h="330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/user/paddword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userIdx, password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245092"/>
                  </a:ext>
                </a:extLst>
              </a:tr>
              <a:tr h="330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사용자삭제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/user/delete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667847"/>
                  </a:ext>
                </a:extLst>
              </a:tr>
              <a:tr h="330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스케줄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스케줄목록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스케줄목록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ScheduleController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/schedule/list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483248"/>
                  </a:ext>
                </a:extLst>
              </a:tr>
              <a:tr h="206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스케출추가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/schedule/add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179497"/>
                  </a:ext>
                </a:extLst>
              </a:tr>
              <a:tr h="330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/schedule/add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userIdx, start, end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741047"/>
                  </a:ext>
                </a:extLst>
              </a:tr>
              <a:tr h="206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스케줄수정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/schedule/edit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635895"/>
                  </a:ext>
                </a:extLst>
              </a:tr>
              <a:tr h="206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/schedule/edit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427592"/>
                  </a:ext>
                </a:extLst>
              </a:tr>
              <a:tr h="330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스케줄삭제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/schedule/delete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521610"/>
                  </a:ext>
                </a:extLst>
              </a:tr>
              <a:tr h="330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사용자검색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/schedule/userSerchForm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593286"/>
                  </a:ext>
                </a:extLst>
              </a:tr>
              <a:tr h="330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/schedule/userSerching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9832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19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0670835-1B00-4388-948E-3FF204967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686990"/>
              </p:ext>
            </p:extLst>
          </p:nvPr>
        </p:nvGraphicFramePr>
        <p:xfrm>
          <a:off x="977276" y="2359025"/>
          <a:ext cx="7374562" cy="3944620"/>
        </p:xfrm>
        <a:graphic>
          <a:graphicData uri="http://schemas.openxmlformats.org/drawingml/2006/table">
            <a:tbl>
              <a:tblPr/>
              <a:tblGrid>
                <a:gridCol w="553960">
                  <a:extLst>
                    <a:ext uri="{9D8B030D-6E8A-4147-A177-3AD203B41FA5}">
                      <a16:colId xmlns:a16="http://schemas.microsoft.com/office/drawing/2014/main" val="1373799849"/>
                    </a:ext>
                  </a:extLst>
                </a:gridCol>
                <a:gridCol w="635398">
                  <a:extLst>
                    <a:ext uri="{9D8B030D-6E8A-4147-A177-3AD203B41FA5}">
                      <a16:colId xmlns:a16="http://schemas.microsoft.com/office/drawing/2014/main" val="930354412"/>
                    </a:ext>
                  </a:extLst>
                </a:gridCol>
                <a:gridCol w="833960">
                  <a:extLst>
                    <a:ext uri="{9D8B030D-6E8A-4147-A177-3AD203B41FA5}">
                      <a16:colId xmlns:a16="http://schemas.microsoft.com/office/drawing/2014/main" val="1461075844"/>
                    </a:ext>
                  </a:extLst>
                </a:gridCol>
                <a:gridCol w="972953">
                  <a:extLst>
                    <a:ext uri="{9D8B030D-6E8A-4147-A177-3AD203B41FA5}">
                      <a16:colId xmlns:a16="http://schemas.microsoft.com/office/drawing/2014/main" val="3272387296"/>
                    </a:ext>
                  </a:extLst>
                </a:gridCol>
                <a:gridCol w="1141730">
                  <a:extLst>
                    <a:ext uri="{9D8B030D-6E8A-4147-A177-3AD203B41FA5}">
                      <a16:colId xmlns:a16="http://schemas.microsoft.com/office/drawing/2014/main" val="2511357293"/>
                    </a:ext>
                  </a:extLst>
                </a:gridCol>
                <a:gridCol w="1191371">
                  <a:extLst>
                    <a:ext uri="{9D8B030D-6E8A-4147-A177-3AD203B41FA5}">
                      <a16:colId xmlns:a16="http://schemas.microsoft.com/office/drawing/2014/main" val="3710199444"/>
                    </a:ext>
                  </a:extLst>
                </a:gridCol>
                <a:gridCol w="824032">
                  <a:extLst>
                    <a:ext uri="{9D8B030D-6E8A-4147-A177-3AD203B41FA5}">
                      <a16:colId xmlns:a16="http://schemas.microsoft.com/office/drawing/2014/main" val="428941664"/>
                    </a:ext>
                  </a:extLst>
                </a:gridCol>
                <a:gridCol w="963809">
                  <a:extLst>
                    <a:ext uri="{9D8B030D-6E8A-4147-A177-3AD203B41FA5}">
                      <a16:colId xmlns:a16="http://schemas.microsoft.com/office/drawing/2014/main" val="2378453810"/>
                    </a:ext>
                  </a:extLst>
                </a:gridCol>
                <a:gridCol w="257349">
                  <a:extLst>
                    <a:ext uri="{9D8B030D-6E8A-4147-A177-3AD203B41FA5}">
                      <a16:colId xmlns:a16="http://schemas.microsoft.com/office/drawing/2014/main" val="3732898093"/>
                    </a:ext>
                  </a:extLst>
                </a:gridCol>
              </a:tblGrid>
              <a:tr h="127000">
                <a:tc rowSpan="11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근태관리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근태목록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근태목록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AttendanceController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/attend/list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694474"/>
                  </a:ext>
                </a:extLst>
              </a:tr>
              <a:tr h="127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근태보기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근태보기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/attend/view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3172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근태수정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/attend/edit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inTime, outTime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52532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/attend/edit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attendanceIdx, inTime, outTime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197488"/>
                  </a:ext>
                </a:extLst>
              </a:tr>
              <a:tr h="127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근태삭제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/attend/delete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attendanceIdx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4502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근로시간목록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근로시간목록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WorkTimeController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/list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459366"/>
                  </a:ext>
                </a:extLst>
              </a:tr>
              <a:tr h="127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근로시간추가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/workTime/add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72087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/add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workTimeIdx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start, end, comment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852240"/>
                  </a:ext>
                </a:extLst>
              </a:tr>
              <a:tr h="127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근로시간수정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/edit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838115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eidt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workTimeIdx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start, end, comment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424136"/>
                  </a:ext>
                </a:extLst>
              </a:tr>
              <a:tr h="698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근로시간삭제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근로시간삭제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/workTime/delete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workTimeIdx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6776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D9B2D9-59B5-4AED-9F4A-F51B0801C809}"/>
              </a:ext>
            </a:extLst>
          </p:cNvPr>
          <p:cNvSpPr txBox="1"/>
          <p:nvPr/>
        </p:nvSpPr>
        <p:spPr>
          <a:xfrm>
            <a:off x="594639" y="1912690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기능정의</a:t>
            </a:r>
          </a:p>
        </p:txBody>
      </p:sp>
    </p:spTree>
    <p:extLst>
      <p:ext uri="{BB962C8B-B14F-4D97-AF65-F5344CB8AC3E}">
        <p14:creationId xmlns:p14="http://schemas.microsoft.com/office/powerpoint/2010/main" val="189493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D08B13C-F332-4F54-9CFF-DDEC2A36A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84653"/>
              </p:ext>
            </p:extLst>
          </p:nvPr>
        </p:nvGraphicFramePr>
        <p:xfrm>
          <a:off x="973326" y="2359025"/>
          <a:ext cx="7378513" cy="4157351"/>
        </p:xfrm>
        <a:graphic>
          <a:graphicData uri="http://schemas.openxmlformats.org/drawingml/2006/table">
            <a:tbl>
              <a:tblPr/>
              <a:tblGrid>
                <a:gridCol w="550250">
                  <a:extLst>
                    <a:ext uri="{9D8B030D-6E8A-4147-A177-3AD203B41FA5}">
                      <a16:colId xmlns:a16="http://schemas.microsoft.com/office/drawing/2014/main" val="2152148574"/>
                    </a:ext>
                  </a:extLst>
                </a:gridCol>
                <a:gridCol w="662743">
                  <a:extLst>
                    <a:ext uri="{9D8B030D-6E8A-4147-A177-3AD203B41FA5}">
                      <a16:colId xmlns:a16="http://schemas.microsoft.com/office/drawing/2014/main" val="1134572783"/>
                    </a:ext>
                  </a:extLst>
                </a:gridCol>
                <a:gridCol w="602494">
                  <a:extLst>
                    <a:ext uri="{9D8B030D-6E8A-4147-A177-3AD203B41FA5}">
                      <a16:colId xmlns:a16="http://schemas.microsoft.com/office/drawing/2014/main" val="12040124"/>
                    </a:ext>
                  </a:extLst>
                </a:gridCol>
                <a:gridCol w="722993">
                  <a:extLst>
                    <a:ext uri="{9D8B030D-6E8A-4147-A177-3AD203B41FA5}">
                      <a16:colId xmlns:a16="http://schemas.microsoft.com/office/drawing/2014/main" val="1839722125"/>
                    </a:ext>
                  </a:extLst>
                </a:gridCol>
                <a:gridCol w="1265237">
                  <a:extLst>
                    <a:ext uri="{9D8B030D-6E8A-4147-A177-3AD203B41FA5}">
                      <a16:colId xmlns:a16="http://schemas.microsoft.com/office/drawing/2014/main" val="3695940316"/>
                    </a:ext>
                  </a:extLst>
                </a:gridCol>
                <a:gridCol w="1124655">
                  <a:extLst>
                    <a:ext uri="{9D8B030D-6E8A-4147-A177-3AD203B41FA5}">
                      <a16:colId xmlns:a16="http://schemas.microsoft.com/office/drawing/2014/main" val="541254284"/>
                    </a:ext>
                  </a:extLst>
                </a:gridCol>
                <a:gridCol w="722993">
                  <a:extLst>
                    <a:ext uri="{9D8B030D-6E8A-4147-A177-3AD203B41FA5}">
                      <a16:colId xmlns:a16="http://schemas.microsoft.com/office/drawing/2014/main" val="2314727050"/>
                    </a:ext>
                  </a:extLst>
                </a:gridCol>
                <a:gridCol w="1044323">
                  <a:extLst>
                    <a:ext uri="{9D8B030D-6E8A-4147-A177-3AD203B41FA5}">
                      <a16:colId xmlns:a16="http://schemas.microsoft.com/office/drawing/2014/main" val="1370927606"/>
                    </a:ext>
                  </a:extLst>
                </a:gridCol>
                <a:gridCol w="682825">
                  <a:extLst>
                    <a:ext uri="{9D8B030D-6E8A-4147-A177-3AD203B41FA5}">
                      <a16:colId xmlns:a16="http://schemas.microsoft.com/office/drawing/2014/main" val="2602875120"/>
                    </a:ext>
                  </a:extLst>
                </a:gridCol>
              </a:tblGrid>
              <a:tr h="2357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구분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기능　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분류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컨트롤러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url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method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parameter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session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95435"/>
                  </a:ext>
                </a:extLst>
              </a:tr>
              <a:tr h="252584">
                <a:tc rowSpan="1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인사팀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대시보드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대시보드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대시보드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DashboardController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/dashboard/dashboard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178925"/>
                  </a:ext>
                </a:extLst>
              </a:tr>
              <a:tr h="160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직원관리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직원목록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직원목록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UserController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/user/list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623599"/>
                  </a:ext>
                </a:extLst>
              </a:tr>
              <a:tr h="160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직원보기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직원보기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/user/view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002187"/>
                  </a:ext>
                </a:extLst>
              </a:tr>
              <a:tr h="160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직원추가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/user/add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915863"/>
                  </a:ext>
                </a:extLst>
              </a:tr>
              <a:tr h="528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/user/add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email, password, name, phone, grade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233140"/>
                  </a:ext>
                </a:extLst>
              </a:tr>
              <a:tr h="436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직원수정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/user/edit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name, email, phone, grade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634594"/>
                  </a:ext>
                </a:extLst>
              </a:tr>
              <a:tr h="528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/user/edit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userIdx, name, email, phone, grade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149366"/>
                  </a:ext>
                </a:extLst>
              </a:tr>
              <a:tr h="160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직원삭제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/user/delete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210894"/>
                  </a:ext>
                </a:extLst>
              </a:tr>
              <a:tr h="160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근태관리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근태목록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근태목록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AttendanceController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/attend/list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379849"/>
                  </a:ext>
                </a:extLst>
              </a:tr>
              <a:tr h="160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근태보기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근태보기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/attend/view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209960"/>
                  </a:ext>
                </a:extLst>
              </a:tr>
              <a:tr h="2525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근태수정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/attend/edit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inTime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outTime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510584"/>
                  </a:ext>
                </a:extLst>
              </a:tr>
              <a:tr h="3444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/attend/edit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attendanceIdx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inTime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outTime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228612"/>
                  </a:ext>
                </a:extLst>
              </a:tr>
              <a:tr h="2525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근태삭제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/attend/delete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attendanceIdx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68887" marR="68887" marT="34443" marB="3444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3442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F0538B-DCF4-4BDE-BFB1-1DE7F9CFA6A4}"/>
              </a:ext>
            </a:extLst>
          </p:cNvPr>
          <p:cNvSpPr txBox="1"/>
          <p:nvPr/>
        </p:nvSpPr>
        <p:spPr>
          <a:xfrm>
            <a:off x="594639" y="1912690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기능정의</a:t>
            </a:r>
          </a:p>
        </p:txBody>
      </p:sp>
    </p:spTree>
    <p:extLst>
      <p:ext uri="{BB962C8B-B14F-4D97-AF65-F5344CB8AC3E}">
        <p14:creationId xmlns:p14="http://schemas.microsoft.com/office/powerpoint/2010/main" val="172137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20B17E-B0FD-43F8-B1D5-C2F965A70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236730"/>
              </p:ext>
            </p:extLst>
          </p:nvPr>
        </p:nvGraphicFramePr>
        <p:xfrm>
          <a:off x="963956" y="2352770"/>
          <a:ext cx="7387882" cy="3383280"/>
        </p:xfrm>
        <a:graphic>
          <a:graphicData uri="http://schemas.openxmlformats.org/drawingml/2006/table">
            <a:tbl>
              <a:tblPr/>
              <a:tblGrid>
                <a:gridCol w="769910">
                  <a:extLst>
                    <a:ext uri="{9D8B030D-6E8A-4147-A177-3AD203B41FA5}">
                      <a16:colId xmlns:a16="http://schemas.microsoft.com/office/drawing/2014/main" val="2034240883"/>
                    </a:ext>
                  </a:extLst>
                </a:gridCol>
                <a:gridCol w="455179">
                  <a:extLst>
                    <a:ext uri="{9D8B030D-6E8A-4147-A177-3AD203B41FA5}">
                      <a16:colId xmlns:a16="http://schemas.microsoft.com/office/drawing/2014/main" val="3052130365"/>
                    </a:ext>
                  </a:extLst>
                </a:gridCol>
                <a:gridCol w="769910">
                  <a:extLst>
                    <a:ext uri="{9D8B030D-6E8A-4147-A177-3AD203B41FA5}">
                      <a16:colId xmlns:a16="http://schemas.microsoft.com/office/drawing/2014/main" val="3307056743"/>
                    </a:ext>
                  </a:extLst>
                </a:gridCol>
                <a:gridCol w="1084640">
                  <a:extLst>
                    <a:ext uri="{9D8B030D-6E8A-4147-A177-3AD203B41FA5}">
                      <a16:colId xmlns:a16="http://schemas.microsoft.com/office/drawing/2014/main" val="526343467"/>
                    </a:ext>
                  </a:extLst>
                </a:gridCol>
                <a:gridCol w="1225822">
                  <a:extLst>
                    <a:ext uri="{9D8B030D-6E8A-4147-A177-3AD203B41FA5}">
                      <a16:colId xmlns:a16="http://schemas.microsoft.com/office/drawing/2014/main" val="1987738161"/>
                    </a:ext>
                  </a:extLst>
                </a:gridCol>
                <a:gridCol w="1084640">
                  <a:extLst>
                    <a:ext uri="{9D8B030D-6E8A-4147-A177-3AD203B41FA5}">
                      <a16:colId xmlns:a16="http://schemas.microsoft.com/office/drawing/2014/main" val="229999561"/>
                    </a:ext>
                  </a:extLst>
                </a:gridCol>
                <a:gridCol w="862029">
                  <a:extLst>
                    <a:ext uri="{9D8B030D-6E8A-4147-A177-3AD203B41FA5}">
                      <a16:colId xmlns:a16="http://schemas.microsoft.com/office/drawing/2014/main" val="670285863"/>
                    </a:ext>
                  </a:extLst>
                </a:gridCol>
                <a:gridCol w="862029">
                  <a:extLst>
                    <a:ext uri="{9D8B030D-6E8A-4147-A177-3AD203B41FA5}">
                      <a16:colId xmlns:a16="http://schemas.microsoft.com/office/drawing/2014/main" val="3776831003"/>
                    </a:ext>
                  </a:extLst>
                </a:gridCol>
                <a:gridCol w="273723">
                  <a:extLst>
                    <a:ext uri="{9D8B030D-6E8A-4147-A177-3AD203B41FA5}">
                      <a16:colId xmlns:a16="http://schemas.microsoft.com/office/drawing/2014/main" val="2550508613"/>
                    </a:ext>
                  </a:extLst>
                </a:gridCol>
              </a:tblGrid>
              <a:tr h="127000">
                <a:tc rowSpan="7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인사팀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근로시간목록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근로시간목록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WorkTimeController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/workTime/list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034577"/>
                  </a:ext>
                </a:extLst>
              </a:tr>
              <a:tr h="127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근로시간보기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근로시간보기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/workTime/view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711072"/>
                  </a:ext>
                </a:extLst>
              </a:tr>
              <a:tr h="127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근로시간추가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/workTime/add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73992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/workTime/add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workTimeIdx, start, end, comment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287462"/>
                  </a:ext>
                </a:extLst>
              </a:tr>
              <a:tr h="127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근로시간수정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/workTime/edit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333594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/workTime/eidt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workTimeIdx, start, end, comment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601153"/>
                  </a:ext>
                </a:extLst>
              </a:tr>
              <a:tr h="127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근로시간삭제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근로시간삭제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/workTime/delete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workTimeIdx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927472"/>
                  </a:ext>
                </a:extLst>
              </a:tr>
              <a:tr h="203200"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 관리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출퇴근계획표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내출퇴근계획보기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AttendanceController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mySchedule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562120"/>
                  </a:ext>
                </a:extLst>
              </a:tr>
              <a:tr h="127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근태목록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근태목록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/attend/list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428663"/>
                  </a:ext>
                </a:extLst>
              </a:tr>
              <a:tr h="127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근태보기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근태보기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/attend/view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951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B7781D-F579-4BDA-A030-D4C61C42CAE7}"/>
              </a:ext>
            </a:extLst>
          </p:cNvPr>
          <p:cNvSpPr txBox="1"/>
          <p:nvPr/>
        </p:nvSpPr>
        <p:spPr>
          <a:xfrm>
            <a:off x="594639" y="1912690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기능정의</a:t>
            </a:r>
          </a:p>
        </p:txBody>
      </p:sp>
    </p:spTree>
    <p:extLst>
      <p:ext uri="{BB962C8B-B14F-4D97-AF65-F5344CB8AC3E}">
        <p14:creationId xmlns:p14="http://schemas.microsoft.com/office/powerpoint/2010/main" val="171084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D960E78-AD16-4F2F-9F11-795D43D4A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21594"/>
              </p:ext>
            </p:extLst>
          </p:nvPr>
        </p:nvGraphicFramePr>
        <p:xfrm>
          <a:off x="963801" y="2359025"/>
          <a:ext cx="7388037" cy="4048768"/>
        </p:xfrm>
        <a:graphic>
          <a:graphicData uri="http://schemas.openxmlformats.org/drawingml/2006/table">
            <a:tbl>
              <a:tblPr/>
              <a:tblGrid>
                <a:gridCol w="578837">
                  <a:extLst>
                    <a:ext uri="{9D8B030D-6E8A-4147-A177-3AD203B41FA5}">
                      <a16:colId xmlns:a16="http://schemas.microsoft.com/office/drawing/2014/main" val="959435611"/>
                    </a:ext>
                  </a:extLst>
                </a:gridCol>
                <a:gridCol w="846053">
                  <a:extLst>
                    <a:ext uri="{9D8B030D-6E8A-4147-A177-3AD203B41FA5}">
                      <a16:colId xmlns:a16="http://schemas.microsoft.com/office/drawing/2014/main" val="286811304"/>
                    </a:ext>
                  </a:extLst>
                </a:gridCol>
                <a:gridCol w="886827">
                  <a:extLst>
                    <a:ext uri="{9D8B030D-6E8A-4147-A177-3AD203B41FA5}">
                      <a16:colId xmlns:a16="http://schemas.microsoft.com/office/drawing/2014/main" val="2811140307"/>
                    </a:ext>
                  </a:extLst>
                </a:gridCol>
                <a:gridCol w="1090695">
                  <a:extLst>
                    <a:ext uri="{9D8B030D-6E8A-4147-A177-3AD203B41FA5}">
                      <a16:colId xmlns:a16="http://schemas.microsoft.com/office/drawing/2014/main" val="3605501207"/>
                    </a:ext>
                  </a:extLst>
                </a:gridCol>
                <a:gridCol w="1304757">
                  <a:extLst>
                    <a:ext uri="{9D8B030D-6E8A-4147-A177-3AD203B41FA5}">
                      <a16:colId xmlns:a16="http://schemas.microsoft.com/office/drawing/2014/main" val="1855041459"/>
                    </a:ext>
                  </a:extLst>
                </a:gridCol>
                <a:gridCol w="693152">
                  <a:extLst>
                    <a:ext uri="{9D8B030D-6E8A-4147-A177-3AD203B41FA5}">
                      <a16:colId xmlns:a16="http://schemas.microsoft.com/office/drawing/2014/main" val="496939515"/>
                    </a:ext>
                  </a:extLst>
                </a:gridCol>
                <a:gridCol w="1131469">
                  <a:extLst>
                    <a:ext uri="{9D8B030D-6E8A-4147-A177-3AD203B41FA5}">
                      <a16:colId xmlns:a16="http://schemas.microsoft.com/office/drawing/2014/main" val="847722452"/>
                    </a:ext>
                  </a:extLst>
                </a:gridCol>
                <a:gridCol w="856247">
                  <a:extLst>
                    <a:ext uri="{9D8B030D-6E8A-4147-A177-3AD203B41FA5}">
                      <a16:colId xmlns:a16="http://schemas.microsoft.com/office/drawing/2014/main" val="1841982173"/>
                    </a:ext>
                  </a:extLst>
                </a:gridCol>
              </a:tblGrid>
              <a:tr h="30145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구분</a:t>
                      </a:r>
                    </a:p>
                  </a:txBody>
                  <a:tcPr marL="89718" marR="89718" marT="44859" marB="4485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분류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컨트롤러</a:t>
                      </a:r>
                    </a:p>
                  </a:txBody>
                  <a:tcPr marL="89718" marR="89718" marT="44859" marB="448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url</a:t>
                      </a:r>
                    </a:p>
                  </a:txBody>
                  <a:tcPr marL="89718" marR="89718" marT="44859" marB="448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method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parameter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session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40430"/>
                  </a:ext>
                </a:extLst>
              </a:tr>
              <a:tr h="286304"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인증</a:t>
                      </a:r>
                    </a:p>
                  </a:txBody>
                  <a:tcPr marL="89718" marR="89718" marT="44859" marB="4485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ApiAuthController</a:t>
                      </a:r>
                    </a:p>
                  </a:txBody>
                  <a:tcPr marL="89718" marR="89718" marT="44859" marB="448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/api/auth/login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507224"/>
                  </a:ext>
                </a:extLst>
              </a:tr>
              <a:tr h="28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/api/auth/login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email, password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596924"/>
                  </a:ext>
                </a:extLst>
              </a:tr>
              <a:tr h="28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/api/auth/logout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691692"/>
                  </a:ext>
                </a:extLst>
              </a:tr>
              <a:tr h="28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찾기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초기화 화면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/api/auth/reset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282028"/>
                  </a:ext>
                </a:extLst>
              </a:tr>
              <a:tr h="28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초기화 처리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/auth/reset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107901"/>
                  </a:ext>
                </a:extLst>
              </a:tr>
              <a:tr h="286304"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</a:t>
                      </a:r>
                    </a:p>
                  </a:txBody>
                  <a:tcPr marL="89718" marR="89718" marT="44859" marB="4485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 보기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/auth/profile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name, email, phone, grade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230311"/>
                  </a:ext>
                </a:extLst>
              </a:tr>
              <a:tr h="28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 수정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/auth/profile/edit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email, phone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402619"/>
                  </a:ext>
                </a:extLst>
              </a:tr>
              <a:tr h="28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/auth/profile/edit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email, phone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763051"/>
                  </a:ext>
                </a:extLst>
              </a:tr>
              <a:tr h="28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수정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/api/auth/profile/password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427756"/>
                  </a:ext>
                </a:extLst>
              </a:tr>
              <a:tr h="28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/api/auth/profile/password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password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034647"/>
                  </a:ext>
                </a:extLst>
              </a:tr>
              <a:tr h="49560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 관리</a:t>
                      </a:r>
                    </a:p>
                  </a:txBody>
                  <a:tcPr marL="89718" marR="89718" marT="44859" marB="4485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근태목록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ApiAttendController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/api/attend/list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inTime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outTime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createAt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attend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89718" marR="89718" marT="44859" marB="4485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7187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770BB71-08D1-40EA-9A77-F8AD2D8DA90C}"/>
              </a:ext>
            </a:extLst>
          </p:cNvPr>
          <p:cNvSpPr txBox="1"/>
          <p:nvPr/>
        </p:nvSpPr>
        <p:spPr>
          <a:xfrm>
            <a:off x="594639" y="1912690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기능정의</a:t>
            </a:r>
          </a:p>
        </p:txBody>
      </p:sp>
    </p:spTree>
    <p:extLst>
      <p:ext uri="{BB962C8B-B14F-4D97-AF65-F5344CB8AC3E}">
        <p14:creationId xmlns:p14="http://schemas.microsoft.com/office/powerpoint/2010/main" val="252288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267E034-63AA-45B8-B71C-148B2A5B5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09225"/>
              </p:ext>
            </p:extLst>
          </p:nvPr>
        </p:nvGraphicFramePr>
        <p:xfrm>
          <a:off x="963800" y="2359025"/>
          <a:ext cx="7388040" cy="4110736"/>
        </p:xfrm>
        <a:graphic>
          <a:graphicData uri="http://schemas.openxmlformats.org/drawingml/2006/table">
            <a:tbl>
              <a:tblPr/>
              <a:tblGrid>
                <a:gridCol w="1231340">
                  <a:extLst>
                    <a:ext uri="{9D8B030D-6E8A-4147-A177-3AD203B41FA5}">
                      <a16:colId xmlns:a16="http://schemas.microsoft.com/office/drawing/2014/main" val="4217998753"/>
                    </a:ext>
                  </a:extLst>
                </a:gridCol>
                <a:gridCol w="1231340">
                  <a:extLst>
                    <a:ext uri="{9D8B030D-6E8A-4147-A177-3AD203B41FA5}">
                      <a16:colId xmlns:a16="http://schemas.microsoft.com/office/drawing/2014/main" val="570783149"/>
                    </a:ext>
                  </a:extLst>
                </a:gridCol>
                <a:gridCol w="1231340">
                  <a:extLst>
                    <a:ext uri="{9D8B030D-6E8A-4147-A177-3AD203B41FA5}">
                      <a16:colId xmlns:a16="http://schemas.microsoft.com/office/drawing/2014/main" val="4176933655"/>
                    </a:ext>
                  </a:extLst>
                </a:gridCol>
                <a:gridCol w="1231340">
                  <a:extLst>
                    <a:ext uri="{9D8B030D-6E8A-4147-A177-3AD203B41FA5}">
                      <a16:colId xmlns:a16="http://schemas.microsoft.com/office/drawing/2014/main" val="886942058"/>
                    </a:ext>
                  </a:extLst>
                </a:gridCol>
                <a:gridCol w="1231340">
                  <a:extLst>
                    <a:ext uri="{9D8B030D-6E8A-4147-A177-3AD203B41FA5}">
                      <a16:colId xmlns:a16="http://schemas.microsoft.com/office/drawing/2014/main" val="4129616829"/>
                    </a:ext>
                  </a:extLst>
                </a:gridCol>
                <a:gridCol w="1231340">
                  <a:extLst>
                    <a:ext uri="{9D8B030D-6E8A-4147-A177-3AD203B41FA5}">
                      <a16:colId xmlns:a16="http://schemas.microsoft.com/office/drawing/2014/main" val="2549252259"/>
                    </a:ext>
                  </a:extLst>
                </a:gridCol>
              </a:tblGrid>
              <a:tr h="150114">
                <a:tc gridSpan="6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User - 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사용자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305996"/>
                  </a:ext>
                </a:extLst>
              </a:tr>
              <a:tr h="13741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Logical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Physical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Allow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 Value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49592"/>
                  </a:ext>
                </a:extLst>
              </a:tr>
              <a:tr h="23901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 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구분자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65360"/>
                  </a:ext>
                </a:extLst>
              </a:tr>
              <a:tr h="137414">
                <a:tc rowSpan="1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308469"/>
                  </a:ext>
                </a:extLst>
              </a:tr>
              <a:tr h="137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password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45797"/>
                  </a:ext>
                </a:extLst>
              </a:tr>
              <a:tr h="137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name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844571"/>
                  </a:ext>
                </a:extLst>
              </a:tr>
              <a:tr h="137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phone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50101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grade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등급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enum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('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','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인사팀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','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')</a:t>
                      </a: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37625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status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재직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휴직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퇴사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enum('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재직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','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휴직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','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퇴사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','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')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재직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78534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삭제여부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enum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('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','</a:t>
                      </a:r>
                      <a:r>
                        <a:rPr lang="ko-KR" alt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삭제안함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')</a:t>
                      </a: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삭제안함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525084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createdBy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4484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updatedBy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595155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deletedBy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092101"/>
                  </a:ext>
                </a:extLst>
              </a:tr>
              <a:tr h="137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createdAt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63362"/>
                  </a:ext>
                </a:extLst>
              </a:tr>
              <a:tr h="137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updatedAt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09346"/>
                  </a:ext>
                </a:extLst>
              </a:tr>
              <a:tr h="137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deletedAt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3391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9218BC-E9CD-44F9-A9C5-B4B45FB4D331}"/>
              </a:ext>
            </a:extLst>
          </p:cNvPr>
          <p:cNvSpPr txBox="1"/>
          <p:nvPr/>
        </p:nvSpPr>
        <p:spPr>
          <a:xfrm>
            <a:off x="594639" y="191269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테이블정의</a:t>
            </a:r>
          </a:p>
        </p:txBody>
      </p:sp>
    </p:spTree>
    <p:extLst>
      <p:ext uri="{BB962C8B-B14F-4D97-AF65-F5344CB8AC3E}">
        <p14:creationId xmlns:p14="http://schemas.microsoft.com/office/powerpoint/2010/main" val="415995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C7F7A4-C366-45EB-87AA-CCEF4E15B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56439"/>
              </p:ext>
            </p:extLst>
          </p:nvPr>
        </p:nvGraphicFramePr>
        <p:xfrm>
          <a:off x="964068" y="2359024"/>
          <a:ext cx="7387772" cy="3603623"/>
        </p:xfrm>
        <a:graphic>
          <a:graphicData uri="http://schemas.openxmlformats.org/drawingml/2006/table">
            <a:tbl>
              <a:tblPr/>
              <a:tblGrid>
                <a:gridCol w="1231465">
                  <a:extLst>
                    <a:ext uri="{9D8B030D-6E8A-4147-A177-3AD203B41FA5}">
                      <a16:colId xmlns:a16="http://schemas.microsoft.com/office/drawing/2014/main" val="985026562"/>
                    </a:ext>
                  </a:extLst>
                </a:gridCol>
                <a:gridCol w="1231465">
                  <a:extLst>
                    <a:ext uri="{9D8B030D-6E8A-4147-A177-3AD203B41FA5}">
                      <a16:colId xmlns:a16="http://schemas.microsoft.com/office/drawing/2014/main" val="3868774968"/>
                    </a:ext>
                  </a:extLst>
                </a:gridCol>
                <a:gridCol w="1231465">
                  <a:extLst>
                    <a:ext uri="{9D8B030D-6E8A-4147-A177-3AD203B41FA5}">
                      <a16:colId xmlns:a16="http://schemas.microsoft.com/office/drawing/2014/main" val="1420473780"/>
                    </a:ext>
                  </a:extLst>
                </a:gridCol>
                <a:gridCol w="1231465">
                  <a:extLst>
                    <a:ext uri="{9D8B030D-6E8A-4147-A177-3AD203B41FA5}">
                      <a16:colId xmlns:a16="http://schemas.microsoft.com/office/drawing/2014/main" val="2144079605"/>
                    </a:ext>
                  </a:extLst>
                </a:gridCol>
                <a:gridCol w="1231465">
                  <a:extLst>
                    <a:ext uri="{9D8B030D-6E8A-4147-A177-3AD203B41FA5}">
                      <a16:colId xmlns:a16="http://schemas.microsoft.com/office/drawing/2014/main" val="1161289781"/>
                    </a:ext>
                  </a:extLst>
                </a:gridCol>
                <a:gridCol w="1230447">
                  <a:extLst>
                    <a:ext uri="{9D8B030D-6E8A-4147-A177-3AD203B41FA5}">
                      <a16:colId xmlns:a16="http://schemas.microsoft.com/office/drawing/2014/main" val="906745789"/>
                    </a:ext>
                  </a:extLst>
                </a:gridCol>
              </a:tblGrid>
              <a:tr h="262336">
                <a:tc gridSpan="6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Schedule – 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직원 출석 계획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57760"/>
                  </a:ext>
                </a:extLst>
              </a:tr>
              <a:tr h="262336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Logical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Physical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Allow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 Value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027456"/>
                  </a:ext>
                </a:extLst>
              </a:tr>
              <a:tr h="262336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schedule 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구분자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249773"/>
                  </a:ext>
                </a:extLst>
              </a:tr>
              <a:tr h="262336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FK(user-idx)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016145"/>
                  </a:ext>
                </a:extLst>
              </a:tr>
              <a:tr h="262336">
                <a:tc rowSpan="9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start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출근 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919879"/>
                  </a:ext>
                </a:extLst>
              </a:tr>
              <a:tr h="262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퇴근 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991823"/>
                  </a:ext>
                </a:extLst>
              </a:tr>
              <a:tr h="419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삭제여부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enum('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','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삭제안함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')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삭제안함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126153"/>
                  </a:ext>
                </a:extLst>
              </a:tr>
              <a:tr h="274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createdBy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96762"/>
                  </a:ext>
                </a:extLst>
              </a:tr>
              <a:tr h="274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updatedBy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10824"/>
                  </a:ext>
                </a:extLst>
              </a:tr>
              <a:tr h="274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deletedBy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816857"/>
                  </a:ext>
                </a:extLst>
              </a:tr>
              <a:tr h="262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createdAt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653324"/>
                  </a:ext>
                </a:extLst>
              </a:tr>
              <a:tr h="262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updatedAt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53833"/>
                  </a:ext>
                </a:extLst>
              </a:tr>
              <a:tr h="262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deletedAt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036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798755-66C1-48A4-835C-1F348EF52006}"/>
              </a:ext>
            </a:extLst>
          </p:cNvPr>
          <p:cNvSpPr txBox="1"/>
          <p:nvPr/>
        </p:nvSpPr>
        <p:spPr>
          <a:xfrm>
            <a:off x="594639" y="191269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테이블정의</a:t>
            </a:r>
          </a:p>
        </p:txBody>
      </p:sp>
    </p:spTree>
    <p:extLst>
      <p:ext uri="{BB962C8B-B14F-4D97-AF65-F5344CB8AC3E}">
        <p14:creationId xmlns:p14="http://schemas.microsoft.com/office/powerpoint/2010/main" val="304708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ADFA54A-5FAA-45CE-B74D-80D725DED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64811"/>
              </p:ext>
            </p:extLst>
          </p:nvPr>
        </p:nvGraphicFramePr>
        <p:xfrm>
          <a:off x="963800" y="2352844"/>
          <a:ext cx="7388040" cy="3643122"/>
        </p:xfrm>
        <a:graphic>
          <a:graphicData uri="http://schemas.openxmlformats.org/drawingml/2006/table">
            <a:tbl>
              <a:tblPr/>
              <a:tblGrid>
                <a:gridCol w="1231340">
                  <a:extLst>
                    <a:ext uri="{9D8B030D-6E8A-4147-A177-3AD203B41FA5}">
                      <a16:colId xmlns:a16="http://schemas.microsoft.com/office/drawing/2014/main" val="503329474"/>
                    </a:ext>
                  </a:extLst>
                </a:gridCol>
                <a:gridCol w="1231340">
                  <a:extLst>
                    <a:ext uri="{9D8B030D-6E8A-4147-A177-3AD203B41FA5}">
                      <a16:colId xmlns:a16="http://schemas.microsoft.com/office/drawing/2014/main" val="1799794471"/>
                    </a:ext>
                  </a:extLst>
                </a:gridCol>
                <a:gridCol w="1231340">
                  <a:extLst>
                    <a:ext uri="{9D8B030D-6E8A-4147-A177-3AD203B41FA5}">
                      <a16:colId xmlns:a16="http://schemas.microsoft.com/office/drawing/2014/main" val="2643523525"/>
                    </a:ext>
                  </a:extLst>
                </a:gridCol>
                <a:gridCol w="1231340">
                  <a:extLst>
                    <a:ext uri="{9D8B030D-6E8A-4147-A177-3AD203B41FA5}">
                      <a16:colId xmlns:a16="http://schemas.microsoft.com/office/drawing/2014/main" val="1430199682"/>
                    </a:ext>
                  </a:extLst>
                </a:gridCol>
                <a:gridCol w="1231340">
                  <a:extLst>
                    <a:ext uri="{9D8B030D-6E8A-4147-A177-3AD203B41FA5}">
                      <a16:colId xmlns:a16="http://schemas.microsoft.com/office/drawing/2014/main" val="2563808621"/>
                    </a:ext>
                  </a:extLst>
                </a:gridCol>
                <a:gridCol w="1231340">
                  <a:extLst>
                    <a:ext uri="{9D8B030D-6E8A-4147-A177-3AD203B41FA5}">
                      <a16:colId xmlns:a16="http://schemas.microsoft.com/office/drawing/2014/main" val="2432520421"/>
                    </a:ext>
                  </a:extLst>
                </a:gridCol>
              </a:tblGrid>
              <a:tr h="162814">
                <a:tc gridSpan="6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Attendance – 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직원 일별 출석 현황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221076"/>
                  </a:ext>
                </a:extLst>
              </a:tr>
              <a:tr h="13741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Logical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Physical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Allow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 Value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007192"/>
                  </a:ext>
                </a:extLst>
              </a:tr>
              <a:tr h="23901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attendance 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ko-KR" alt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구분자</a:t>
                      </a: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541785"/>
                  </a:ext>
                </a:extLst>
              </a:tr>
              <a:tr h="13741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FK(user-idx)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</a:t>
                      </a: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08807"/>
                  </a:ext>
                </a:extLst>
              </a:tr>
              <a:tr h="137414">
                <a:tc rowSpan="10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inTime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40421"/>
                  </a:ext>
                </a:extLst>
              </a:tr>
              <a:tr h="137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outTime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퇴근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3489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attend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출결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enum('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출근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','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지각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','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결근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',)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905858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삭제여부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enum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('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','</a:t>
                      </a:r>
                      <a:r>
                        <a:rPr lang="ko-KR" alt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삭제안함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')</a:t>
                      </a: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삭제안함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733610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createdBy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99292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updatedBy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747275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deletedBy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03283"/>
                  </a:ext>
                </a:extLst>
              </a:tr>
              <a:tr h="137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createdAt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6405"/>
                  </a:ext>
                </a:extLst>
              </a:tr>
              <a:tr h="137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updatedAt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수정일시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044896"/>
                  </a:ext>
                </a:extLst>
              </a:tr>
              <a:tr h="137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deletedAt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삭제일시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7286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672E4F-416E-479E-84AC-6A072C58903D}"/>
              </a:ext>
            </a:extLst>
          </p:cNvPr>
          <p:cNvSpPr txBox="1"/>
          <p:nvPr/>
        </p:nvSpPr>
        <p:spPr>
          <a:xfrm>
            <a:off x="594639" y="191269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테이블정의</a:t>
            </a:r>
          </a:p>
        </p:txBody>
      </p:sp>
    </p:spTree>
    <p:extLst>
      <p:ext uri="{BB962C8B-B14F-4D97-AF65-F5344CB8AC3E}">
        <p14:creationId xmlns:p14="http://schemas.microsoft.com/office/powerpoint/2010/main" val="3213082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2A69BA-F4E2-4728-8A28-850474BDB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140722"/>
              </p:ext>
            </p:extLst>
          </p:nvPr>
        </p:nvGraphicFramePr>
        <p:xfrm>
          <a:off x="973326" y="2352844"/>
          <a:ext cx="7378509" cy="3435350"/>
        </p:xfrm>
        <a:graphic>
          <a:graphicData uri="http://schemas.openxmlformats.org/drawingml/2006/table">
            <a:tbl>
              <a:tblPr/>
              <a:tblGrid>
                <a:gridCol w="1054097">
                  <a:extLst>
                    <a:ext uri="{9D8B030D-6E8A-4147-A177-3AD203B41FA5}">
                      <a16:colId xmlns:a16="http://schemas.microsoft.com/office/drawing/2014/main" val="3519693249"/>
                    </a:ext>
                  </a:extLst>
                </a:gridCol>
                <a:gridCol w="1054097">
                  <a:extLst>
                    <a:ext uri="{9D8B030D-6E8A-4147-A177-3AD203B41FA5}">
                      <a16:colId xmlns:a16="http://schemas.microsoft.com/office/drawing/2014/main" val="2771000872"/>
                    </a:ext>
                  </a:extLst>
                </a:gridCol>
                <a:gridCol w="1054097">
                  <a:extLst>
                    <a:ext uri="{9D8B030D-6E8A-4147-A177-3AD203B41FA5}">
                      <a16:colId xmlns:a16="http://schemas.microsoft.com/office/drawing/2014/main" val="1708601575"/>
                    </a:ext>
                  </a:extLst>
                </a:gridCol>
                <a:gridCol w="1054097">
                  <a:extLst>
                    <a:ext uri="{9D8B030D-6E8A-4147-A177-3AD203B41FA5}">
                      <a16:colId xmlns:a16="http://schemas.microsoft.com/office/drawing/2014/main" val="1619050865"/>
                    </a:ext>
                  </a:extLst>
                </a:gridCol>
                <a:gridCol w="1054097">
                  <a:extLst>
                    <a:ext uri="{9D8B030D-6E8A-4147-A177-3AD203B41FA5}">
                      <a16:colId xmlns:a16="http://schemas.microsoft.com/office/drawing/2014/main" val="2353230051"/>
                    </a:ext>
                  </a:extLst>
                </a:gridCol>
                <a:gridCol w="1054097">
                  <a:extLst>
                    <a:ext uri="{9D8B030D-6E8A-4147-A177-3AD203B41FA5}">
                      <a16:colId xmlns:a16="http://schemas.microsoft.com/office/drawing/2014/main" val="3262988634"/>
                    </a:ext>
                  </a:extLst>
                </a:gridCol>
                <a:gridCol w="1053927">
                  <a:extLst>
                    <a:ext uri="{9D8B030D-6E8A-4147-A177-3AD203B41FA5}">
                      <a16:colId xmlns:a16="http://schemas.microsoft.com/office/drawing/2014/main" val="3810020013"/>
                    </a:ext>
                  </a:extLst>
                </a:gridCol>
              </a:tblGrid>
              <a:tr h="180975">
                <a:tc gridSpan="7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WorkTime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 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출퇴근 시간표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180406"/>
                  </a:ext>
                </a:extLst>
              </a:tr>
              <a:tr h="23901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Logical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Physical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Allow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 Value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332"/>
                  </a:ext>
                </a:extLst>
              </a:tr>
              <a:tr h="23901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workTime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구분자</a:t>
                      </a: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UUID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65299"/>
                  </a:ext>
                </a:extLst>
              </a:tr>
              <a:tr h="200025">
                <a:tc rowSpan="10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start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출근 시간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26848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퇴근 시간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397991"/>
                  </a:ext>
                </a:extLst>
              </a:tr>
              <a:tr h="442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부가설명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 A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B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야간조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 등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734094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삭제여부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enum('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','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삭제안함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')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삭제안함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994452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createdBy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UUID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24342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updatedBy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UUID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916907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deletedBy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UUID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87920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createdAt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41108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updatedAt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8024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deletedAt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939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6C9C91-E0F3-4726-8ACF-4CB85818B640}"/>
              </a:ext>
            </a:extLst>
          </p:cNvPr>
          <p:cNvSpPr txBox="1"/>
          <p:nvPr/>
        </p:nvSpPr>
        <p:spPr>
          <a:xfrm>
            <a:off x="594639" y="191269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테이블정의</a:t>
            </a:r>
          </a:p>
        </p:txBody>
      </p:sp>
    </p:spTree>
    <p:extLst>
      <p:ext uri="{BB962C8B-B14F-4D97-AF65-F5344CB8AC3E}">
        <p14:creationId xmlns:p14="http://schemas.microsoft.com/office/powerpoint/2010/main" val="24324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1598696" y="1144507"/>
            <a:ext cx="5946607" cy="6122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spc="75" dirty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  <a:ea typeface="휴먼엑스포" panose="02030504000101010101" pitchFamily="18" charset="-127"/>
                <a:cs typeface="Poppins SemiBold" panose="02000000000000000000" pitchFamily="2" charset="0"/>
              </a:rPr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060AC-C139-4C32-B535-7871CDBF98BD}"/>
              </a:ext>
            </a:extLst>
          </p:cNvPr>
          <p:cNvSpPr txBox="1"/>
          <p:nvPr/>
        </p:nvSpPr>
        <p:spPr>
          <a:xfrm>
            <a:off x="2916400" y="3333258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1133958" y="3333259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자료조사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36FDB-CED1-4FD4-96E8-5D6B153EE6FB}"/>
              </a:ext>
            </a:extLst>
          </p:cNvPr>
          <p:cNvSpPr txBox="1"/>
          <p:nvPr/>
        </p:nvSpPr>
        <p:spPr>
          <a:xfrm>
            <a:off x="5274798" y="333325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A1767-DE5E-4831-91B7-9F1CFB455F1A}"/>
              </a:ext>
            </a:extLst>
          </p:cNvPr>
          <p:cNvSpPr txBox="1"/>
          <p:nvPr/>
        </p:nvSpPr>
        <p:spPr>
          <a:xfrm>
            <a:off x="7245412" y="333325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개발과정</a:t>
            </a: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545854" y="3213130"/>
            <a:ext cx="0" cy="17217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6">
            <a:extLst>
              <a:ext uri="{FF2B5EF4-FFF2-40B4-BE49-F238E27FC236}">
                <a16:creationId xmlns:a16="http://schemas.microsoft.com/office/drawing/2014/main" id="{05F75C86-811B-4412-A075-0128AD86F6E0}"/>
              </a:ext>
            </a:extLst>
          </p:cNvPr>
          <p:cNvCxnSpPr/>
          <p:nvPr/>
        </p:nvCxnSpPr>
        <p:spPr>
          <a:xfrm>
            <a:off x="4669756" y="3213130"/>
            <a:ext cx="0" cy="17217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6">
            <a:extLst>
              <a:ext uri="{FF2B5EF4-FFF2-40B4-BE49-F238E27FC236}">
                <a16:creationId xmlns:a16="http://schemas.microsoft.com/office/drawing/2014/main" id="{67270654-0190-4FCC-BA67-72D5C2DCDF34}"/>
              </a:ext>
            </a:extLst>
          </p:cNvPr>
          <p:cNvCxnSpPr/>
          <p:nvPr/>
        </p:nvCxnSpPr>
        <p:spPr>
          <a:xfrm>
            <a:off x="6793659" y="3213130"/>
            <a:ext cx="0" cy="17217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F8F3FE-109E-4D89-84FA-CD59695B5299}"/>
              </a:ext>
            </a:extLst>
          </p:cNvPr>
          <p:cNvSpPr txBox="1"/>
          <p:nvPr/>
        </p:nvSpPr>
        <p:spPr>
          <a:xfrm>
            <a:off x="3112768" y="3853276"/>
            <a:ext cx="958917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개발목표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 및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팀명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E9495-4376-4D07-9A50-0DADA94BABBB}"/>
              </a:ext>
            </a:extLst>
          </p:cNvPr>
          <p:cNvSpPr txBox="1"/>
          <p:nvPr/>
        </p:nvSpPr>
        <p:spPr>
          <a:xfrm>
            <a:off x="1286467" y="3853276"/>
            <a:ext cx="603050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트렌드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73A0E-48AD-4D8D-AD92-D9C9BCEEFC06}"/>
              </a:ext>
            </a:extLst>
          </p:cNvPr>
          <p:cNvSpPr txBox="1"/>
          <p:nvPr/>
        </p:nvSpPr>
        <p:spPr>
          <a:xfrm>
            <a:off x="5348535" y="3853276"/>
            <a:ext cx="780983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기능설명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적용기술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활용방안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D088C-2069-497C-8457-AA121522BC0E}"/>
              </a:ext>
            </a:extLst>
          </p:cNvPr>
          <p:cNvSpPr txBox="1"/>
          <p:nvPr/>
        </p:nvSpPr>
        <p:spPr>
          <a:xfrm>
            <a:off x="7408116" y="3853276"/>
            <a:ext cx="603050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참여도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4325533" y="2019774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85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A4B03E9-CB05-4AA7-AF0D-4A1006A53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070559"/>
              </p:ext>
            </p:extLst>
          </p:nvPr>
        </p:nvGraphicFramePr>
        <p:xfrm>
          <a:off x="980198" y="2352844"/>
          <a:ext cx="7371639" cy="3729234"/>
        </p:xfrm>
        <a:graphic>
          <a:graphicData uri="http://schemas.openxmlformats.org/drawingml/2006/table">
            <a:tbl>
              <a:tblPr/>
              <a:tblGrid>
                <a:gridCol w="906073">
                  <a:extLst>
                    <a:ext uri="{9D8B030D-6E8A-4147-A177-3AD203B41FA5}">
                      <a16:colId xmlns:a16="http://schemas.microsoft.com/office/drawing/2014/main" val="1829654398"/>
                    </a:ext>
                  </a:extLst>
                </a:gridCol>
                <a:gridCol w="674009">
                  <a:extLst>
                    <a:ext uri="{9D8B030D-6E8A-4147-A177-3AD203B41FA5}">
                      <a16:colId xmlns:a16="http://schemas.microsoft.com/office/drawing/2014/main" val="1236306572"/>
                    </a:ext>
                  </a:extLst>
                </a:gridCol>
                <a:gridCol w="1348471">
                  <a:extLst>
                    <a:ext uri="{9D8B030D-6E8A-4147-A177-3AD203B41FA5}">
                      <a16:colId xmlns:a16="http://schemas.microsoft.com/office/drawing/2014/main" val="1025019451"/>
                    </a:ext>
                  </a:extLst>
                </a:gridCol>
                <a:gridCol w="1130676">
                  <a:extLst>
                    <a:ext uri="{9D8B030D-6E8A-4147-A177-3AD203B41FA5}">
                      <a16:colId xmlns:a16="http://schemas.microsoft.com/office/drawing/2014/main" val="2221971877"/>
                    </a:ext>
                  </a:extLst>
                </a:gridCol>
                <a:gridCol w="1196130">
                  <a:extLst>
                    <a:ext uri="{9D8B030D-6E8A-4147-A177-3AD203B41FA5}">
                      <a16:colId xmlns:a16="http://schemas.microsoft.com/office/drawing/2014/main" val="3996472030"/>
                    </a:ext>
                  </a:extLst>
                </a:gridCol>
                <a:gridCol w="990958">
                  <a:extLst>
                    <a:ext uri="{9D8B030D-6E8A-4147-A177-3AD203B41FA5}">
                      <a16:colId xmlns:a16="http://schemas.microsoft.com/office/drawing/2014/main" val="4122712506"/>
                    </a:ext>
                  </a:extLst>
                </a:gridCol>
                <a:gridCol w="1125322">
                  <a:extLst>
                    <a:ext uri="{9D8B030D-6E8A-4147-A177-3AD203B41FA5}">
                      <a16:colId xmlns:a16="http://schemas.microsoft.com/office/drawing/2014/main" val="3036478121"/>
                    </a:ext>
                  </a:extLst>
                </a:gridCol>
              </a:tblGrid>
              <a:tr h="187534">
                <a:tc gridSpan="7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LoginLog</a:t>
                      </a: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– 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로그인 기록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89202"/>
                  </a:ext>
                </a:extLst>
              </a:tr>
              <a:tr h="3750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Logical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Physical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Allow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 Value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128066"/>
                  </a:ext>
                </a:extLst>
              </a:tr>
              <a:tr h="3750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loginLog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ko-KR" alt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구분자</a:t>
                      </a: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UUID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315777"/>
                  </a:ext>
                </a:extLst>
              </a:tr>
              <a:tr h="3750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FK(user-idx)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UUID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52157"/>
                  </a:ext>
                </a:extLst>
              </a:tr>
              <a:tr h="475086"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loginIp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 </a:t>
                      </a: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ip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54162"/>
                  </a:ext>
                </a:extLst>
              </a:tr>
              <a:tr h="4750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loginAt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 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54365"/>
                  </a:ext>
                </a:extLst>
              </a:tr>
              <a:tr h="4750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삭제여부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enum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('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', '</a:t>
                      </a:r>
                      <a:r>
                        <a:rPr lang="ko-KR" alt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삭제안함</a:t>
                      </a:r>
                      <a:r>
                        <a:rPr lang="en-US" altLang="ko-KR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')</a:t>
                      </a: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삭제안함</a:t>
                      </a: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74807"/>
                  </a:ext>
                </a:extLst>
              </a:tr>
              <a:tr h="4750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deletedBy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삭제한 사용자 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  <a:endParaRPr lang="ko-KR" altLang="en-US" sz="900" b="0" kern="0" spc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UUID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525009"/>
                  </a:ext>
                </a:extLst>
              </a:tr>
              <a:tr h="4750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deletedAt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삭제일시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8238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D274FAF-6E79-44BB-9795-C21490E5CD15}"/>
              </a:ext>
            </a:extLst>
          </p:cNvPr>
          <p:cNvSpPr txBox="1"/>
          <p:nvPr/>
        </p:nvSpPr>
        <p:spPr>
          <a:xfrm>
            <a:off x="594639" y="191269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테이블정의</a:t>
            </a:r>
          </a:p>
        </p:txBody>
      </p:sp>
    </p:spTree>
    <p:extLst>
      <p:ext uri="{BB962C8B-B14F-4D97-AF65-F5344CB8AC3E}">
        <p14:creationId xmlns:p14="http://schemas.microsoft.com/office/powerpoint/2010/main" val="2467125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3B1F9ED-A88C-4ED5-85C0-F9FF17DF7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54697"/>
              </p:ext>
            </p:extLst>
          </p:nvPr>
        </p:nvGraphicFramePr>
        <p:xfrm>
          <a:off x="973327" y="2349500"/>
          <a:ext cx="7378509" cy="3648719"/>
        </p:xfrm>
        <a:graphic>
          <a:graphicData uri="http://schemas.openxmlformats.org/drawingml/2006/table">
            <a:tbl>
              <a:tblPr/>
              <a:tblGrid>
                <a:gridCol w="1054097">
                  <a:extLst>
                    <a:ext uri="{9D8B030D-6E8A-4147-A177-3AD203B41FA5}">
                      <a16:colId xmlns:a16="http://schemas.microsoft.com/office/drawing/2014/main" val="317586520"/>
                    </a:ext>
                  </a:extLst>
                </a:gridCol>
                <a:gridCol w="1054097">
                  <a:extLst>
                    <a:ext uri="{9D8B030D-6E8A-4147-A177-3AD203B41FA5}">
                      <a16:colId xmlns:a16="http://schemas.microsoft.com/office/drawing/2014/main" val="4247500269"/>
                    </a:ext>
                  </a:extLst>
                </a:gridCol>
                <a:gridCol w="1054097">
                  <a:extLst>
                    <a:ext uri="{9D8B030D-6E8A-4147-A177-3AD203B41FA5}">
                      <a16:colId xmlns:a16="http://schemas.microsoft.com/office/drawing/2014/main" val="3541313007"/>
                    </a:ext>
                  </a:extLst>
                </a:gridCol>
                <a:gridCol w="1054097">
                  <a:extLst>
                    <a:ext uri="{9D8B030D-6E8A-4147-A177-3AD203B41FA5}">
                      <a16:colId xmlns:a16="http://schemas.microsoft.com/office/drawing/2014/main" val="877843014"/>
                    </a:ext>
                  </a:extLst>
                </a:gridCol>
                <a:gridCol w="1054097">
                  <a:extLst>
                    <a:ext uri="{9D8B030D-6E8A-4147-A177-3AD203B41FA5}">
                      <a16:colId xmlns:a16="http://schemas.microsoft.com/office/drawing/2014/main" val="353408175"/>
                    </a:ext>
                  </a:extLst>
                </a:gridCol>
                <a:gridCol w="1054097">
                  <a:extLst>
                    <a:ext uri="{9D8B030D-6E8A-4147-A177-3AD203B41FA5}">
                      <a16:colId xmlns:a16="http://schemas.microsoft.com/office/drawing/2014/main" val="1223988629"/>
                    </a:ext>
                  </a:extLst>
                </a:gridCol>
                <a:gridCol w="1053927">
                  <a:extLst>
                    <a:ext uri="{9D8B030D-6E8A-4147-A177-3AD203B41FA5}">
                      <a16:colId xmlns:a16="http://schemas.microsoft.com/office/drawing/2014/main" val="1224334147"/>
                    </a:ext>
                  </a:extLst>
                </a:gridCol>
              </a:tblGrid>
              <a:tr h="301458">
                <a:tc gridSpan="7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Board　- </a:t>
                      </a: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게시판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65081"/>
                  </a:ext>
                </a:extLst>
              </a:tr>
              <a:tr h="56022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Logical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Physical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Allow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 Value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519688"/>
                  </a:ext>
                </a:extLst>
              </a:tr>
              <a:tr h="44425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bno</a:t>
                      </a:r>
                      <a:endParaRPr 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int(11)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게시물 번호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613405"/>
                  </a:ext>
                </a:extLst>
              </a:tr>
              <a:tr h="35650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 </a:t>
                      </a:r>
                      <a:r>
                        <a:rPr lang="ko-KR" altLang="en-US" sz="900" b="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구분자</a:t>
                      </a:r>
                      <a:endParaRPr lang="ko-KR" altLang="en-US" sz="900" b="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UUID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4306"/>
                  </a:ext>
                </a:extLst>
              </a:tr>
              <a:tr h="56022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FK(user-idx)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</a:t>
                      </a:r>
                      <a:r>
                        <a:rPr lang="en-US" altLang="ko-KR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idx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UUID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683240"/>
                  </a:ext>
                </a:extLst>
              </a:tr>
              <a:tr h="356509"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title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149557"/>
                  </a:ext>
                </a:extLst>
              </a:tr>
              <a:tr h="3565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content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951264"/>
                  </a:ext>
                </a:extLst>
              </a:tr>
              <a:tr h="3565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regdate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생성일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timestamp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91777"/>
                  </a:ext>
                </a:extLst>
              </a:tr>
              <a:tr h="3565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viewcnt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조회수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int(11)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645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3F9D0D-A840-451C-A04C-1022E280FDB0}"/>
              </a:ext>
            </a:extLst>
          </p:cNvPr>
          <p:cNvSpPr txBox="1"/>
          <p:nvPr/>
        </p:nvSpPr>
        <p:spPr>
          <a:xfrm>
            <a:off x="594639" y="191269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테이블정의</a:t>
            </a:r>
          </a:p>
        </p:txBody>
      </p:sp>
    </p:spTree>
    <p:extLst>
      <p:ext uri="{BB962C8B-B14F-4D97-AF65-F5344CB8AC3E}">
        <p14:creationId xmlns:p14="http://schemas.microsoft.com/office/powerpoint/2010/main" val="79319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1979E6-232E-4F8C-9B11-BD99E9CF6049}"/>
              </a:ext>
            </a:extLst>
          </p:cNvPr>
          <p:cNvSpPr/>
          <p:nvPr/>
        </p:nvSpPr>
        <p:spPr>
          <a:xfrm>
            <a:off x="594639" y="1834116"/>
            <a:ext cx="1235290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</a:t>
            </a:r>
          </a:p>
        </p:txBody>
      </p:sp>
      <p:pic>
        <p:nvPicPr>
          <p:cNvPr id="10241" name="_x220716024" descr="EMB0000428c5611">
            <a:extLst>
              <a:ext uri="{FF2B5EF4-FFF2-40B4-BE49-F238E27FC236}">
                <a16:creationId xmlns:a16="http://schemas.microsoft.com/office/drawing/2014/main" id="{3AAB009E-4164-45A5-A897-B52408C8E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0" y="2359025"/>
            <a:ext cx="7368987" cy="401303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898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E479C2-7072-424F-B471-047EFD65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0" y="2359025"/>
            <a:ext cx="7368987" cy="411329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430C97-92DE-4741-BBBB-34E24303825F}"/>
              </a:ext>
            </a:extLst>
          </p:cNvPr>
          <p:cNvSpPr/>
          <p:nvPr/>
        </p:nvSpPr>
        <p:spPr>
          <a:xfrm>
            <a:off x="594639" y="1834116"/>
            <a:ext cx="1235290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</a:t>
            </a:r>
          </a:p>
        </p:txBody>
      </p:sp>
    </p:spTree>
    <p:extLst>
      <p:ext uri="{BB962C8B-B14F-4D97-AF65-F5344CB8AC3E}">
        <p14:creationId xmlns:p14="http://schemas.microsoft.com/office/powerpoint/2010/main" val="1939000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_x220714424" descr="EMB0000428c5617">
            <a:extLst>
              <a:ext uri="{FF2B5EF4-FFF2-40B4-BE49-F238E27FC236}">
                <a16:creationId xmlns:a16="http://schemas.microsoft.com/office/drawing/2014/main" id="{6DD47288-708C-49BF-9E34-F1CD4A18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0" y="2365598"/>
            <a:ext cx="7367781" cy="410187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AC5B-1DDB-4DDC-893E-9B07288FB4C1}"/>
              </a:ext>
            </a:extLst>
          </p:cNvPr>
          <p:cNvSpPr/>
          <p:nvPr/>
        </p:nvSpPr>
        <p:spPr>
          <a:xfrm>
            <a:off x="594639" y="1834116"/>
            <a:ext cx="1235290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</a:t>
            </a:r>
          </a:p>
        </p:txBody>
      </p:sp>
    </p:spTree>
    <p:extLst>
      <p:ext uri="{BB962C8B-B14F-4D97-AF65-F5344CB8AC3E}">
        <p14:creationId xmlns:p14="http://schemas.microsoft.com/office/powerpoint/2010/main" val="598430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_x220712504" descr="EMB0000428c561a">
            <a:extLst>
              <a:ext uri="{FF2B5EF4-FFF2-40B4-BE49-F238E27FC236}">
                <a16:creationId xmlns:a16="http://schemas.microsoft.com/office/drawing/2014/main" id="{583EDEC1-82FF-478D-981A-AA99C06E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1" y="2359025"/>
            <a:ext cx="7360805" cy="403225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EB722-65D4-4986-9371-63D6FB861D1F}"/>
              </a:ext>
            </a:extLst>
          </p:cNvPr>
          <p:cNvSpPr/>
          <p:nvPr/>
        </p:nvSpPr>
        <p:spPr>
          <a:xfrm>
            <a:off x="594639" y="1834116"/>
            <a:ext cx="1235290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</a:t>
            </a:r>
          </a:p>
        </p:txBody>
      </p:sp>
    </p:spTree>
    <p:extLst>
      <p:ext uri="{BB962C8B-B14F-4D97-AF65-F5344CB8AC3E}">
        <p14:creationId xmlns:p14="http://schemas.microsoft.com/office/powerpoint/2010/main" val="3633365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FADE9A-7DD3-49C2-B850-DBAE9236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51" y="2362890"/>
            <a:ext cx="7368987" cy="415959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08E825-9EB7-48F2-A2F9-0D1300E9B319}"/>
              </a:ext>
            </a:extLst>
          </p:cNvPr>
          <p:cNvSpPr/>
          <p:nvPr/>
        </p:nvSpPr>
        <p:spPr>
          <a:xfrm>
            <a:off x="594638" y="1834116"/>
            <a:ext cx="2548611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 </a:t>
            </a: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흐름도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4283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409" name="_x220712744" descr="EMB0000428c5620">
            <a:extLst>
              <a:ext uri="{FF2B5EF4-FFF2-40B4-BE49-F238E27FC236}">
                <a16:creationId xmlns:a16="http://schemas.microsoft.com/office/drawing/2014/main" id="{5339CC3E-D22E-455A-97BE-6278141ED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20" y="2359025"/>
            <a:ext cx="7366518" cy="2977798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1B46EE-7223-4CF7-A1B2-EABF84382EA5}"/>
              </a:ext>
            </a:extLst>
          </p:cNvPr>
          <p:cNvSpPr/>
          <p:nvPr/>
        </p:nvSpPr>
        <p:spPr>
          <a:xfrm>
            <a:off x="594638" y="1834116"/>
            <a:ext cx="2548611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 </a:t>
            </a: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kern="0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로그인화면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4896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220712744" descr="EMB0000428c5626">
            <a:extLst>
              <a:ext uri="{FF2B5EF4-FFF2-40B4-BE49-F238E27FC236}">
                <a16:creationId xmlns:a16="http://schemas.microsoft.com/office/drawing/2014/main" id="{0E9D68D1-AE11-4265-9AF8-1449C139B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20" y="2359197"/>
            <a:ext cx="7366518" cy="359675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B304AD-B672-437E-8C1E-1FE8F6EC5D00}"/>
              </a:ext>
            </a:extLst>
          </p:cNvPr>
          <p:cNvSpPr/>
          <p:nvPr/>
        </p:nvSpPr>
        <p:spPr>
          <a:xfrm>
            <a:off x="594638" y="1834116"/>
            <a:ext cx="2748637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 </a:t>
            </a: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후 화면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2380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523622272">
            <a:extLst>
              <a:ext uri="{FF2B5EF4-FFF2-40B4-BE49-F238E27FC236}">
                <a16:creationId xmlns:a16="http://schemas.microsoft.com/office/drawing/2014/main" id="{DFD161C6-9D3D-4F61-84BF-2F7439DB5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0" y="2359025"/>
            <a:ext cx="7368987" cy="4187866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4CB86E-B5FA-4EF6-A3A8-BEF51630AF50}"/>
              </a:ext>
            </a:extLst>
          </p:cNvPr>
          <p:cNvSpPr/>
          <p:nvPr/>
        </p:nvSpPr>
        <p:spPr>
          <a:xfrm>
            <a:off x="594638" y="1834116"/>
            <a:ext cx="2548611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 </a:t>
            </a: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사용자목록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118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자료조사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트렌드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86101CA-188F-4106-BA4A-C758FC32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0" y="2262976"/>
            <a:ext cx="5797765" cy="3225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E5F615-C2DB-47EF-9479-8E4BA4E61556}"/>
              </a:ext>
            </a:extLst>
          </p:cNvPr>
          <p:cNvSpPr txBox="1"/>
          <p:nvPr/>
        </p:nvSpPr>
        <p:spPr>
          <a:xfrm>
            <a:off x="1659170" y="1805680"/>
            <a:ext cx="394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가트너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19,20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전략기술 트렌드 전망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CFAED-C3B4-4770-A4B5-57771D979A2E}"/>
              </a:ext>
            </a:extLst>
          </p:cNvPr>
          <p:cNvSpPr txBox="1"/>
          <p:nvPr/>
        </p:nvSpPr>
        <p:spPr>
          <a:xfrm>
            <a:off x="5577120" y="5506072"/>
            <a:ext cx="20826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Gartner, ’18.10.15’ / ‘19.10.21’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65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523627688">
            <a:extLst>
              <a:ext uri="{FF2B5EF4-FFF2-40B4-BE49-F238E27FC236}">
                <a16:creationId xmlns:a16="http://schemas.microsoft.com/office/drawing/2014/main" id="{557AE34C-BB43-4FAF-B268-F5326AB96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1" y="2359025"/>
            <a:ext cx="7362073" cy="282257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FA9E67-B6AB-4B55-8BED-ACCAB892FF75}"/>
              </a:ext>
            </a:extLst>
          </p:cNvPr>
          <p:cNvSpPr/>
          <p:nvPr/>
        </p:nvSpPr>
        <p:spPr>
          <a:xfrm>
            <a:off x="594638" y="1834116"/>
            <a:ext cx="2548611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 </a:t>
            </a: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사용자추가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467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107485728">
            <a:extLst>
              <a:ext uri="{FF2B5EF4-FFF2-40B4-BE49-F238E27FC236}">
                <a16:creationId xmlns:a16="http://schemas.microsoft.com/office/drawing/2014/main" id="{D6254AA9-CDCB-483A-881C-DBDC5841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1" y="2359025"/>
            <a:ext cx="7368987" cy="2856914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64F702-553F-4A2E-86B6-9C6F5029F451}"/>
              </a:ext>
            </a:extLst>
          </p:cNvPr>
          <p:cNvSpPr/>
          <p:nvPr/>
        </p:nvSpPr>
        <p:spPr>
          <a:xfrm>
            <a:off x="594638" y="1834116"/>
            <a:ext cx="2548611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 </a:t>
            </a: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개인정보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5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_x524123632">
            <a:extLst>
              <a:ext uri="{FF2B5EF4-FFF2-40B4-BE49-F238E27FC236}">
                <a16:creationId xmlns:a16="http://schemas.microsoft.com/office/drawing/2014/main" id="{C81BABF3-D2C5-4E8C-9ED4-D7A528986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1" y="2368550"/>
            <a:ext cx="7368987" cy="2776473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8752A5-84A0-49DD-BC12-6A23C511B171}"/>
              </a:ext>
            </a:extLst>
          </p:cNvPr>
          <p:cNvSpPr/>
          <p:nvPr/>
        </p:nvSpPr>
        <p:spPr>
          <a:xfrm>
            <a:off x="594638" y="1834116"/>
            <a:ext cx="2548611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 </a:t>
            </a: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328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_x524123272">
            <a:extLst>
              <a:ext uri="{FF2B5EF4-FFF2-40B4-BE49-F238E27FC236}">
                <a16:creationId xmlns:a16="http://schemas.microsoft.com/office/drawing/2014/main" id="{099F4197-4E8F-446B-9E67-1BA98CF4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1" y="2359025"/>
            <a:ext cx="7368987" cy="403185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181E5D-183B-472A-900F-170E253E4222}"/>
              </a:ext>
            </a:extLst>
          </p:cNvPr>
          <p:cNvSpPr/>
          <p:nvPr/>
        </p:nvSpPr>
        <p:spPr>
          <a:xfrm>
            <a:off x="594638" y="1834116"/>
            <a:ext cx="279626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 </a:t>
            </a: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kern="0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근무스케줄관리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985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_x524123488">
            <a:extLst>
              <a:ext uri="{FF2B5EF4-FFF2-40B4-BE49-F238E27FC236}">
                <a16:creationId xmlns:a16="http://schemas.microsoft.com/office/drawing/2014/main" id="{C6828022-FF3F-45A4-9889-8767D54C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0" y="2359024"/>
            <a:ext cx="7368987" cy="410254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B95DEA-A484-47A9-AF1E-5A6B76E1B5DD}"/>
              </a:ext>
            </a:extLst>
          </p:cNvPr>
          <p:cNvSpPr/>
          <p:nvPr/>
        </p:nvSpPr>
        <p:spPr>
          <a:xfrm>
            <a:off x="594638" y="1834116"/>
            <a:ext cx="2548611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 </a:t>
            </a: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근로시간정보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7119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_x371972720">
            <a:extLst>
              <a:ext uri="{FF2B5EF4-FFF2-40B4-BE49-F238E27FC236}">
                <a16:creationId xmlns:a16="http://schemas.microsoft.com/office/drawing/2014/main" id="{D407C8A7-54DB-429E-8C0D-365407C3D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0" y="2359025"/>
            <a:ext cx="7368987" cy="414155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619EEC-88C5-4449-932B-984D4796D5E5}"/>
              </a:ext>
            </a:extLst>
          </p:cNvPr>
          <p:cNvSpPr/>
          <p:nvPr/>
        </p:nvSpPr>
        <p:spPr>
          <a:xfrm>
            <a:off x="594638" y="1834116"/>
            <a:ext cx="2548611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구성도 </a:t>
            </a: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근태정보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9980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729F88-FE1C-4C6C-A69D-C2AB163B3F79}"/>
              </a:ext>
            </a:extLst>
          </p:cNvPr>
          <p:cNvSpPr/>
          <p:nvPr/>
        </p:nvSpPr>
        <p:spPr>
          <a:xfrm>
            <a:off x="594639" y="1834116"/>
            <a:ext cx="6482436" cy="75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클라우드 </a:t>
            </a:r>
            <a:r>
              <a:rPr lang="ko-KR" altLang="en-US" sz="1600" kern="0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플렛폼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kern="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개발한 </a:t>
            </a:r>
            <a:r>
              <a:rPr lang="en-US" altLang="ko-KR" sz="14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 Server</a:t>
            </a:r>
            <a:r>
              <a:rPr lang="ko-KR" altLang="en-US" sz="14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네이버 클라우드에 업로드하여 언제 어디서든 서비스를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5FC0A-0B63-452E-BFA0-A21C6B6E5C43}"/>
              </a:ext>
            </a:extLst>
          </p:cNvPr>
          <p:cNvSpPr txBox="1"/>
          <p:nvPr/>
        </p:nvSpPr>
        <p:spPr>
          <a:xfrm>
            <a:off x="878076" y="2713706"/>
            <a:ext cx="1534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 Info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7" name="_x220712504" descr="EMB0000428c5608">
            <a:extLst>
              <a:ext uri="{FF2B5EF4-FFF2-40B4-BE49-F238E27FC236}">
                <a16:creationId xmlns:a16="http://schemas.microsoft.com/office/drawing/2014/main" id="{0A225F19-3480-49D9-92ED-6ACCCEAE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88" y="3178119"/>
            <a:ext cx="6602022" cy="322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05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_x271399920" descr="EMB0000428c560b">
            <a:extLst>
              <a:ext uri="{FF2B5EF4-FFF2-40B4-BE49-F238E27FC236}">
                <a16:creationId xmlns:a16="http://schemas.microsoft.com/office/drawing/2014/main" id="{602F702D-9BF4-455D-93FA-906492B01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52"/>
          <a:stretch/>
        </p:blipFill>
        <p:spPr bwMode="auto">
          <a:xfrm>
            <a:off x="1258888" y="3186829"/>
            <a:ext cx="6626225" cy="32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95FC0A-0B63-452E-BFA0-A21C6B6E5C43}"/>
              </a:ext>
            </a:extLst>
          </p:cNvPr>
          <p:cNvSpPr txBox="1"/>
          <p:nvPr/>
        </p:nvSpPr>
        <p:spPr>
          <a:xfrm>
            <a:off x="868551" y="2718062"/>
            <a:ext cx="192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 Console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4BF266-EFDF-4035-B19A-91DD98D961CB}"/>
              </a:ext>
            </a:extLst>
          </p:cNvPr>
          <p:cNvSpPr/>
          <p:nvPr/>
        </p:nvSpPr>
        <p:spPr>
          <a:xfrm>
            <a:off x="594639" y="1834116"/>
            <a:ext cx="6482436" cy="75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클라우드 </a:t>
            </a:r>
            <a:r>
              <a:rPr lang="ko-KR" altLang="en-US" sz="1600" kern="0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플렛폼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kern="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개발한 </a:t>
            </a:r>
            <a:r>
              <a:rPr lang="en-US" altLang="ko-KR" sz="14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 Server</a:t>
            </a:r>
            <a:r>
              <a:rPr lang="ko-KR" altLang="en-US" sz="14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네이버 클라우드에 업로드하여 언제 어디서든 서비스를 테스트</a:t>
            </a:r>
          </a:p>
        </p:txBody>
      </p:sp>
    </p:spTree>
    <p:extLst>
      <p:ext uri="{BB962C8B-B14F-4D97-AF65-F5344CB8AC3E}">
        <p14:creationId xmlns:p14="http://schemas.microsoft.com/office/powerpoint/2010/main" val="400251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_x220716024" descr="EMB0000428c560e">
            <a:extLst>
              <a:ext uri="{FF2B5EF4-FFF2-40B4-BE49-F238E27FC236}">
                <a16:creationId xmlns:a16="http://schemas.microsoft.com/office/drawing/2014/main" id="{101E9105-45B0-464B-8C60-56486C298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37" y="3176588"/>
            <a:ext cx="6624975" cy="367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95FC0A-0B63-452E-BFA0-A21C6B6E5C43}"/>
              </a:ext>
            </a:extLst>
          </p:cNvPr>
          <p:cNvSpPr txBox="1"/>
          <p:nvPr/>
        </p:nvSpPr>
        <p:spPr>
          <a:xfrm>
            <a:off x="868551" y="2718062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 SFTP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A9D99E-C29F-49A3-BD6F-C71C78A1D41E}"/>
              </a:ext>
            </a:extLst>
          </p:cNvPr>
          <p:cNvSpPr/>
          <p:nvPr/>
        </p:nvSpPr>
        <p:spPr>
          <a:xfrm>
            <a:off x="594639" y="1834116"/>
            <a:ext cx="6482436" cy="75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클라우드 </a:t>
            </a:r>
            <a:r>
              <a:rPr lang="ko-KR" altLang="en-US" sz="1600" kern="0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플렛폼</a:t>
            </a:r>
            <a:r>
              <a:rPr lang="ko-KR" altLang="en-US" sz="1600" kern="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kern="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개발한 </a:t>
            </a:r>
            <a:r>
              <a:rPr lang="en-US" altLang="ko-KR" sz="14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 Server</a:t>
            </a:r>
            <a:r>
              <a:rPr lang="ko-KR" altLang="en-US" sz="1400" kern="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네이버 클라우드에 업로드하여 언제 어디서든 서비스를 테스트</a:t>
            </a:r>
          </a:p>
        </p:txBody>
      </p:sp>
    </p:spTree>
    <p:extLst>
      <p:ext uri="{BB962C8B-B14F-4D97-AF65-F5344CB8AC3E}">
        <p14:creationId xmlns:p14="http://schemas.microsoft.com/office/powerpoint/2010/main" val="312617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참여도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199A64-DC1A-4A20-87F6-15DE1DAA6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6341"/>
              </p:ext>
            </p:extLst>
          </p:nvPr>
        </p:nvGraphicFramePr>
        <p:xfrm>
          <a:off x="688760" y="2000460"/>
          <a:ext cx="7483690" cy="4438440"/>
        </p:xfrm>
        <a:graphic>
          <a:graphicData uri="http://schemas.openxmlformats.org/drawingml/2006/table">
            <a:tbl>
              <a:tblPr/>
              <a:tblGrid>
                <a:gridCol w="1369628">
                  <a:extLst>
                    <a:ext uri="{9D8B030D-6E8A-4147-A177-3AD203B41FA5}">
                      <a16:colId xmlns:a16="http://schemas.microsoft.com/office/drawing/2014/main" val="1531091274"/>
                    </a:ext>
                  </a:extLst>
                </a:gridCol>
                <a:gridCol w="6114062">
                  <a:extLst>
                    <a:ext uri="{9D8B030D-6E8A-4147-A177-3AD203B41FA5}">
                      <a16:colId xmlns:a16="http://schemas.microsoft.com/office/drawing/2014/main" val="3443478463"/>
                    </a:ext>
                  </a:extLst>
                </a:gridCol>
              </a:tblGrid>
              <a:tr h="18494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김현우 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웹의 전반적인 기능</a:t>
                      </a:r>
                      <a:endParaRPr lang="en-US" altLang="ko-KR" sz="140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marR="0" indent="-2857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 로그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목록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추가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변경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정보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 스케줄 관리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근로시간 정보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근태관리 등 대부분의 웹 기능</a:t>
                      </a:r>
                      <a:endParaRPr lang="en-US" altLang="ko-KR" sz="140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marR="0" indent="-2857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디자인 변경점에 따른 피드백 받아서 웹 디자인 수정 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155962"/>
                  </a:ext>
                </a:extLst>
              </a:tr>
              <a:tr h="14794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김수정 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Photoshop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 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Illustrator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이용한 앱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웹의 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UI/UX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 로고 디자인</a:t>
                      </a:r>
                      <a:endParaRPr lang="en-US" altLang="ko-KR" sz="140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marR="0" lvl="0" indent="-2857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kern="0" spc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builderX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이용하여 어플리케이션 전체적인 레이아웃 및 디자인 구성 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로고화면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 화면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대시보드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프로필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수정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285750" marR="0" lvl="0" indent="-2857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레이아웃에 맞춘 어플리케이션 전체 페이지 코딩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363439"/>
                  </a:ext>
                </a:extLst>
              </a:tr>
              <a:tr h="11095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문지상 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Server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통신하기 위한 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 Controller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생성</a:t>
                      </a:r>
                      <a:endParaRPr lang="en-US" altLang="ko-KR" sz="140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marR="0" indent="-2857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근태목록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사용자정보 및 수정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수정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285750" marR="0" indent="-2857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Background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에서 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Beacon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 통신하여 근태 처리하는 기능 구현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467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08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0F2651AC-3ADE-4F29-8A34-6B467AFE04EC}"/>
              </a:ext>
            </a:extLst>
          </p:cNvPr>
          <p:cNvSpPr/>
          <p:nvPr/>
        </p:nvSpPr>
        <p:spPr>
          <a:xfrm>
            <a:off x="1325067" y="2182942"/>
            <a:ext cx="1868304" cy="1868304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588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프로그램소개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개발목표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667F1D-5EF7-4B63-BA96-EA519CEE9371}"/>
              </a:ext>
            </a:extLst>
          </p:cNvPr>
          <p:cNvGrpSpPr/>
          <p:nvPr/>
        </p:nvGrpSpPr>
        <p:grpSpPr>
          <a:xfrm>
            <a:off x="1325067" y="2298186"/>
            <a:ext cx="408363" cy="408363"/>
            <a:chOff x="1138265" y="2452364"/>
            <a:chExt cx="408363" cy="40836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E796ABF-E119-4F44-96D6-356B8D07824B}"/>
                </a:ext>
              </a:extLst>
            </p:cNvPr>
            <p:cNvSpPr/>
            <p:nvPr/>
          </p:nvSpPr>
          <p:spPr>
            <a:xfrm>
              <a:off x="1138265" y="2452364"/>
              <a:ext cx="408363" cy="408363"/>
            </a:xfrm>
            <a:prstGeom prst="ellipse">
              <a:avLst/>
            </a:prstGeom>
            <a:solidFill>
              <a:srgbClr val="FF8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1D48F6-160C-49F9-9CEF-82847EEF8EAE}"/>
                </a:ext>
              </a:extLst>
            </p:cNvPr>
            <p:cNvSpPr txBox="1"/>
            <p:nvPr/>
          </p:nvSpPr>
          <p:spPr>
            <a:xfrm>
              <a:off x="1193379" y="2495889"/>
              <a:ext cx="295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90FF4CF-57A6-432C-AAC7-C2A47D7E6214}"/>
              </a:ext>
            </a:extLst>
          </p:cNvPr>
          <p:cNvSpPr txBox="1"/>
          <p:nvPr/>
        </p:nvSpPr>
        <p:spPr>
          <a:xfrm>
            <a:off x="1282029" y="4277979"/>
            <a:ext cx="19543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근무지 내</a:t>
            </a:r>
            <a:r>
              <a:rPr lang="ko-KR" altLang="en-US" sz="1400" dirty="0">
                <a:solidFill>
                  <a:srgbClr val="FF842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출퇴근을 </a:t>
            </a:r>
            <a:endParaRPr lang="en-US" altLang="ko-KR" sz="1400" dirty="0">
              <a:solidFill>
                <a:srgbClr val="FF84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인증 처리하는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시스템을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04A98-2222-4F2F-8C70-9CEC35369EB3}"/>
              </a:ext>
            </a:extLst>
          </p:cNvPr>
          <p:cNvSpPr txBox="1"/>
          <p:nvPr/>
        </p:nvSpPr>
        <p:spPr>
          <a:xfrm>
            <a:off x="3548566" y="4281870"/>
            <a:ext cx="20730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초과근무처리가 가능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하며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웹에서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자동으로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근태 관리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D1390A1-6A8A-4EF2-9ABE-A04B12BA16F4}"/>
              </a:ext>
            </a:extLst>
          </p:cNvPr>
          <p:cNvSpPr/>
          <p:nvPr/>
        </p:nvSpPr>
        <p:spPr>
          <a:xfrm>
            <a:off x="5878984" y="2182942"/>
            <a:ext cx="1868304" cy="1868304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97AB3F-513F-432C-9EF4-1247B181EEBB}"/>
              </a:ext>
            </a:extLst>
          </p:cNvPr>
          <p:cNvSpPr txBox="1"/>
          <p:nvPr/>
        </p:nvSpPr>
        <p:spPr>
          <a:xfrm>
            <a:off x="5672439" y="4281870"/>
            <a:ext cx="22813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관리자의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및 관리 부담을 줄이며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편리한 인사관리 업무를</a:t>
            </a:r>
            <a:r>
              <a:rPr lang="en-US" altLang="ko-KR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</a:t>
            </a:r>
            <a:endParaRPr lang="en-US" altLang="ko-KR" sz="1400" dirty="0">
              <a:solidFill>
                <a:srgbClr val="FF84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2C9EC60-90FA-4992-9A5D-7E88BB5EE11E}"/>
              </a:ext>
            </a:extLst>
          </p:cNvPr>
          <p:cNvSpPr/>
          <p:nvPr/>
        </p:nvSpPr>
        <p:spPr>
          <a:xfrm>
            <a:off x="3650915" y="2182942"/>
            <a:ext cx="1868304" cy="1868304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6FA7B7-DCBE-4D1D-BB5B-190C4F462B07}"/>
              </a:ext>
            </a:extLst>
          </p:cNvPr>
          <p:cNvGrpSpPr/>
          <p:nvPr/>
        </p:nvGrpSpPr>
        <p:grpSpPr>
          <a:xfrm>
            <a:off x="3650915" y="2309729"/>
            <a:ext cx="408363" cy="408363"/>
            <a:chOff x="3454924" y="2447570"/>
            <a:chExt cx="408363" cy="408363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6B8770-729E-4143-A5D9-5F2D0D1B8785}"/>
                </a:ext>
              </a:extLst>
            </p:cNvPr>
            <p:cNvSpPr/>
            <p:nvPr/>
          </p:nvSpPr>
          <p:spPr>
            <a:xfrm>
              <a:off x="3454924" y="2447570"/>
              <a:ext cx="408363" cy="408363"/>
            </a:xfrm>
            <a:prstGeom prst="ellipse">
              <a:avLst/>
            </a:prstGeom>
            <a:solidFill>
              <a:srgbClr val="FF8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4C1FCA-A432-4B7E-B763-BF76876A53E0}"/>
                </a:ext>
              </a:extLst>
            </p:cNvPr>
            <p:cNvSpPr txBox="1"/>
            <p:nvPr/>
          </p:nvSpPr>
          <p:spPr>
            <a:xfrm>
              <a:off x="3510038" y="2491095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BF4D0A-ECD5-4D44-B344-2D73D8E14C5D}"/>
              </a:ext>
            </a:extLst>
          </p:cNvPr>
          <p:cNvGrpSpPr/>
          <p:nvPr/>
        </p:nvGrpSpPr>
        <p:grpSpPr>
          <a:xfrm>
            <a:off x="5878984" y="2298186"/>
            <a:ext cx="408363" cy="408363"/>
            <a:chOff x="5752133" y="2447570"/>
            <a:chExt cx="408363" cy="408363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51F8312-D9B5-47B3-90EB-6B6FBA51B21E}"/>
                </a:ext>
              </a:extLst>
            </p:cNvPr>
            <p:cNvSpPr/>
            <p:nvPr/>
          </p:nvSpPr>
          <p:spPr>
            <a:xfrm>
              <a:off x="5752133" y="2447570"/>
              <a:ext cx="408363" cy="408363"/>
            </a:xfrm>
            <a:prstGeom prst="ellipse">
              <a:avLst/>
            </a:prstGeom>
            <a:solidFill>
              <a:srgbClr val="FF8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D79472-5DA0-473A-92D1-75235ED39657}"/>
                </a:ext>
              </a:extLst>
            </p:cNvPr>
            <p:cNvSpPr txBox="1"/>
            <p:nvPr/>
          </p:nvSpPr>
          <p:spPr>
            <a:xfrm>
              <a:off x="5807247" y="2491095"/>
              <a:ext cx="295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B2CBA8A-F209-4D75-9A65-34CDDCF68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00" y="2685929"/>
            <a:ext cx="862330" cy="862330"/>
          </a:xfrm>
          <a:prstGeom prst="rect">
            <a:avLst/>
          </a:prstGeom>
        </p:spPr>
      </p:pic>
      <p:pic>
        <p:nvPicPr>
          <p:cNvPr id="14" name="그림 13" descr="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BD9B802-98A1-4B27-B389-131305EB1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24" y="2709451"/>
            <a:ext cx="815287" cy="81528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26BD5C-6953-445D-AC5B-96009EA7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09" y="2680467"/>
            <a:ext cx="873254" cy="8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1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82266C37-5535-4058-A13B-5BDA23C5ED74}"/>
              </a:ext>
            </a:extLst>
          </p:cNvPr>
          <p:cNvSpPr/>
          <p:nvPr/>
        </p:nvSpPr>
        <p:spPr>
          <a:xfrm>
            <a:off x="5154533" y="2038444"/>
            <a:ext cx="2038056" cy="20380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A05DBB4-7A83-4D42-8382-A4B2D971BAF0}"/>
              </a:ext>
            </a:extLst>
          </p:cNvPr>
          <p:cNvSpPr/>
          <p:nvPr/>
        </p:nvSpPr>
        <p:spPr>
          <a:xfrm>
            <a:off x="1608910" y="2038444"/>
            <a:ext cx="2038056" cy="20380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588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프로그램소개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필요성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07B42E-11BB-4FEA-99AB-311D2BADCEFC}"/>
              </a:ext>
            </a:extLst>
          </p:cNvPr>
          <p:cNvSpPr txBox="1"/>
          <p:nvPr/>
        </p:nvSpPr>
        <p:spPr>
          <a:xfrm>
            <a:off x="1787252" y="4277123"/>
            <a:ext cx="1767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수동에서 자동으로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83352-7887-4B96-8F49-F79AB42A7EC4}"/>
              </a:ext>
            </a:extLst>
          </p:cNvPr>
          <p:cNvSpPr txBox="1"/>
          <p:nvPr/>
        </p:nvSpPr>
        <p:spPr>
          <a:xfrm>
            <a:off x="1326623" y="5072147"/>
            <a:ext cx="268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출퇴근 인증을 통해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수동으로 동작하는 </a:t>
            </a:r>
            <a:r>
              <a:rPr lang="ko-KR" altLang="en-US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번거로움 해소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6D2C50-28E6-4DB6-93C5-82FD9B8FB19D}"/>
              </a:ext>
            </a:extLst>
          </p:cNvPr>
          <p:cNvSpPr txBox="1"/>
          <p:nvPr/>
        </p:nvSpPr>
        <p:spPr>
          <a:xfrm>
            <a:off x="4760105" y="4277123"/>
            <a:ext cx="2781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근무시간에 따른 정확한 비용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1E43E-7221-45D7-9CAB-49A8B34F513E}"/>
              </a:ext>
            </a:extLst>
          </p:cNvPr>
          <p:cNvSpPr txBox="1"/>
          <p:nvPr/>
        </p:nvSpPr>
        <p:spPr>
          <a:xfrm>
            <a:off x="4463414" y="5072147"/>
            <a:ext cx="3374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초과 근무시간 도출이 가능함에 따라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근로임금 계산이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가능해져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근로자와 관리자 간의 갈등 해소</a:t>
            </a:r>
            <a:endParaRPr lang="en-US" altLang="ko-KR" sz="1400" dirty="0">
              <a:solidFill>
                <a:srgbClr val="FF84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8D4C11-50A0-422D-8CDB-5124AE084488}"/>
              </a:ext>
            </a:extLst>
          </p:cNvPr>
          <p:cNvGrpSpPr/>
          <p:nvPr/>
        </p:nvGrpSpPr>
        <p:grpSpPr>
          <a:xfrm>
            <a:off x="6127842" y="4706485"/>
            <a:ext cx="45719" cy="208287"/>
            <a:chOff x="6403310" y="4811817"/>
            <a:chExt cx="45719" cy="208287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9B59974-31E0-4416-AB88-A746F48780CC}"/>
                </a:ext>
              </a:extLst>
            </p:cNvPr>
            <p:cNvSpPr/>
            <p:nvPr/>
          </p:nvSpPr>
          <p:spPr>
            <a:xfrm>
              <a:off x="6403310" y="4811817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4DAF67F-BD67-49E3-8B3C-0F79EE0E1DE9}"/>
                </a:ext>
              </a:extLst>
            </p:cNvPr>
            <p:cNvSpPr/>
            <p:nvPr/>
          </p:nvSpPr>
          <p:spPr>
            <a:xfrm>
              <a:off x="6403310" y="4893101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F3820EB-EA55-41EC-B3A3-79CBB3D712FE}"/>
                </a:ext>
              </a:extLst>
            </p:cNvPr>
            <p:cNvSpPr/>
            <p:nvPr/>
          </p:nvSpPr>
          <p:spPr>
            <a:xfrm>
              <a:off x="6403310" y="4974385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 descr="표지판, 장난감, 시계이(가) 표시된 사진&#10;&#10;자동 생성된 설명">
            <a:extLst>
              <a:ext uri="{FF2B5EF4-FFF2-40B4-BE49-F238E27FC236}">
                <a16:creationId xmlns:a16="http://schemas.microsoft.com/office/drawing/2014/main" id="{D7E251E7-81BF-4278-842F-097ADF75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13" y="2483618"/>
            <a:ext cx="1243198" cy="124319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23407F-2928-4AAF-A580-239E833A870E}"/>
              </a:ext>
            </a:extLst>
          </p:cNvPr>
          <p:cNvGrpSpPr/>
          <p:nvPr/>
        </p:nvGrpSpPr>
        <p:grpSpPr>
          <a:xfrm>
            <a:off x="2648093" y="4706485"/>
            <a:ext cx="45719" cy="208287"/>
            <a:chOff x="6403310" y="4811817"/>
            <a:chExt cx="45719" cy="20828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E861377-4258-4069-902B-884CE4825EA0}"/>
                </a:ext>
              </a:extLst>
            </p:cNvPr>
            <p:cNvSpPr/>
            <p:nvPr/>
          </p:nvSpPr>
          <p:spPr>
            <a:xfrm>
              <a:off x="6403310" y="4811817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A5FEBCA-6C27-43E5-B783-5DC87FB03F4E}"/>
                </a:ext>
              </a:extLst>
            </p:cNvPr>
            <p:cNvSpPr/>
            <p:nvPr/>
          </p:nvSpPr>
          <p:spPr>
            <a:xfrm>
              <a:off x="6403310" y="4893101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DDCA057-8876-4A5D-AE1B-69AC1F783892}"/>
                </a:ext>
              </a:extLst>
            </p:cNvPr>
            <p:cNvSpPr/>
            <p:nvPr/>
          </p:nvSpPr>
          <p:spPr>
            <a:xfrm>
              <a:off x="6403310" y="4974385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214CD112-E50C-4934-B1CF-F7B6A9A61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05" y="2422176"/>
            <a:ext cx="1222273" cy="1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24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588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프로그램소개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로고 및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팀명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352CA4-3FA0-46B8-8E7C-53113981A0EF}"/>
              </a:ext>
            </a:extLst>
          </p:cNvPr>
          <p:cNvSpPr txBox="1"/>
          <p:nvPr/>
        </p:nvSpPr>
        <p:spPr>
          <a:xfrm>
            <a:off x="1203068" y="224407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팀명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AC85D-3036-4076-BEFE-2BC7E6F992A8}"/>
              </a:ext>
            </a:extLst>
          </p:cNvPr>
          <p:cNvSpPr txBox="1"/>
          <p:nvPr/>
        </p:nvSpPr>
        <p:spPr>
          <a:xfrm>
            <a:off x="6624343" y="377833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색상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45A1FF-9FAC-4114-B6FB-E5BDE81C3340}"/>
              </a:ext>
            </a:extLst>
          </p:cNvPr>
          <p:cNvSpPr/>
          <p:nvPr/>
        </p:nvSpPr>
        <p:spPr>
          <a:xfrm>
            <a:off x="6777348" y="4252722"/>
            <a:ext cx="287703" cy="270019"/>
          </a:xfrm>
          <a:prstGeom prst="roundRect">
            <a:avLst/>
          </a:prstGeom>
          <a:solidFill>
            <a:srgbClr val="FF8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383A68-78CB-4B87-ACD1-7318A5322FD2}"/>
              </a:ext>
            </a:extLst>
          </p:cNvPr>
          <p:cNvSpPr/>
          <p:nvPr/>
        </p:nvSpPr>
        <p:spPr>
          <a:xfrm>
            <a:off x="6777348" y="4636400"/>
            <a:ext cx="287703" cy="270019"/>
          </a:xfrm>
          <a:prstGeom prst="roundRect">
            <a:avLst/>
          </a:prstGeom>
          <a:solidFill>
            <a:srgbClr val="AD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F65D04-2F84-498D-BEB9-7717C8E88E85}"/>
              </a:ext>
            </a:extLst>
          </p:cNvPr>
          <p:cNvSpPr txBox="1"/>
          <p:nvPr/>
        </p:nvSpPr>
        <p:spPr>
          <a:xfrm>
            <a:off x="7222682" y="425692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#FF842A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35B73-3F1A-43EB-99D6-D9D794C91DC3}"/>
              </a:ext>
            </a:extLst>
          </p:cNvPr>
          <p:cNvSpPr txBox="1"/>
          <p:nvPr/>
        </p:nvSpPr>
        <p:spPr>
          <a:xfrm>
            <a:off x="7222682" y="4640604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#ADADAD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4B7DA21-099E-4CB9-BF2F-06F52E5FC579}"/>
              </a:ext>
            </a:extLst>
          </p:cNvPr>
          <p:cNvSpPr/>
          <p:nvPr/>
        </p:nvSpPr>
        <p:spPr>
          <a:xfrm>
            <a:off x="6777348" y="5020077"/>
            <a:ext cx="287703" cy="27001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388628-ADD2-438D-982F-1A2F496E04F9}"/>
              </a:ext>
            </a:extLst>
          </p:cNvPr>
          <p:cNvSpPr txBox="1"/>
          <p:nvPr/>
        </p:nvSpPr>
        <p:spPr>
          <a:xfrm>
            <a:off x="7222682" y="5024281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#FFFFFF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508990-9D40-49AC-9CA8-A6E38F146102}"/>
              </a:ext>
            </a:extLst>
          </p:cNvPr>
          <p:cNvSpPr txBox="1"/>
          <p:nvPr/>
        </p:nvSpPr>
        <p:spPr>
          <a:xfrm>
            <a:off x="1203068" y="2684342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도토리</a:t>
            </a:r>
          </a:p>
        </p:txBody>
      </p:sp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314927DF-DCC4-45AC-8E86-856335877C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01" y="4279687"/>
            <a:ext cx="737103" cy="73710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CAA561-BC8F-47CB-B34C-0501753C8AF2}"/>
              </a:ext>
            </a:extLst>
          </p:cNvPr>
          <p:cNvSpPr txBox="1"/>
          <p:nvPr/>
        </p:nvSpPr>
        <p:spPr>
          <a:xfrm>
            <a:off x="3440749" y="377833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로고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AC0663-54BA-4828-AF6E-3E643B59A07A}"/>
              </a:ext>
            </a:extLst>
          </p:cNvPr>
          <p:cNvGrpSpPr/>
          <p:nvPr/>
        </p:nvGrpSpPr>
        <p:grpSpPr>
          <a:xfrm>
            <a:off x="4393684" y="4281320"/>
            <a:ext cx="737104" cy="737104"/>
            <a:chOff x="4569477" y="4482656"/>
            <a:chExt cx="737104" cy="73710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49A4388-8AE8-4C36-86A5-4B21BEBDBC11}"/>
                </a:ext>
              </a:extLst>
            </p:cNvPr>
            <p:cNvSpPr/>
            <p:nvPr/>
          </p:nvSpPr>
          <p:spPr>
            <a:xfrm>
              <a:off x="4569477" y="4482656"/>
              <a:ext cx="737104" cy="737104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 descr="그리기이(가) 표시된 사진&#10;&#10;자동 생성된 설명">
              <a:extLst>
                <a:ext uri="{FF2B5EF4-FFF2-40B4-BE49-F238E27FC236}">
                  <a16:creationId xmlns:a16="http://schemas.microsoft.com/office/drawing/2014/main" id="{EA5B6366-09CA-4DAA-8A76-B26B67C86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7171" y="4567094"/>
              <a:ext cx="641716" cy="568229"/>
            </a:xfrm>
            <a:prstGeom prst="rect">
              <a:avLst/>
            </a:prstGeom>
          </p:spPr>
        </p:pic>
      </p:grpSp>
      <p:pic>
        <p:nvPicPr>
          <p:cNvPr id="45" name="그림 44" descr="조류이(가) 표시된 사진&#10;&#10;자동 생성된 설명">
            <a:extLst>
              <a:ext uri="{FF2B5EF4-FFF2-40B4-BE49-F238E27FC236}">
                <a16:creationId xmlns:a16="http://schemas.microsoft.com/office/drawing/2014/main" id="{6CC4D799-59E6-4CCF-A206-4A742991B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4" y="4273956"/>
            <a:ext cx="1608860" cy="46895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FEBA5FF-3CD0-48A1-B025-05711A487E37}"/>
              </a:ext>
            </a:extLst>
          </p:cNvPr>
          <p:cNvSpPr txBox="1"/>
          <p:nvPr/>
        </p:nvSpPr>
        <p:spPr>
          <a:xfrm>
            <a:off x="1203068" y="3784675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텍스트로고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47D29-10C5-474B-BAAF-D4604F004B1A}"/>
              </a:ext>
            </a:extLst>
          </p:cNvPr>
          <p:cNvSpPr txBox="1"/>
          <p:nvPr/>
        </p:nvSpPr>
        <p:spPr>
          <a:xfrm>
            <a:off x="2173396" y="2759705"/>
            <a:ext cx="3823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출퇴근 체크 기능을 포함한 근태관리 시스템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5CE60C-8E5E-4F0D-95C4-9B58735EC81E}"/>
              </a:ext>
            </a:extLst>
          </p:cNvPr>
          <p:cNvGrpSpPr/>
          <p:nvPr/>
        </p:nvGrpSpPr>
        <p:grpSpPr>
          <a:xfrm>
            <a:off x="5288419" y="4273956"/>
            <a:ext cx="737104" cy="737104"/>
            <a:chOff x="5099122" y="3141437"/>
            <a:chExt cx="737104" cy="737104"/>
          </a:xfrm>
        </p:grpSpPr>
        <p:pic>
          <p:nvPicPr>
            <p:cNvPr id="9" name="그림 8" descr="그리기, 셔츠이(가) 표시된 사진&#10;&#10;자동 생성된 설명">
              <a:extLst>
                <a:ext uri="{FF2B5EF4-FFF2-40B4-BE49-F238E27FC236}">
                  <a16:creationId xmlns:a16="http://schemas.microsoft.com/office/drawing/2014/main" id="{C703F5E4-A386-46A4-9F5F-20C1BCFD3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816" y="3225875"/>
              <a:ext cx="641716" cy="568229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6CDFE2D-153E-44DB-A5F6-FF45E742E153}"/>
                </a:ext>
              </a:extLst>
            </p:cNvPr>
            <p:cNvSpPr/>
            <p:nvPr/>
          </p:nvSpPr>
          <p:spPr>
            <a:xfrm>
              <a:off x="5099122" y="3141437"/>
              <a:ext cx="737104" cy="737104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3370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과제내용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49" name="_x271398480" descr="EMB0000428c55ed">
            <a:extLst>
              <a:ext uri="{FF2B5EF4-FFF2-40B4-BE49-F238E27FC236}">
                <a16:creationId xmlns:a16="http://schemas.microsoft.com/office/drawing/2014/main" id="{8A9F5EAD-7DDB-42B3-8A50-DAF9F93A8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27" y="2552370"/>
            <a:ext cx="1866900" cy="22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C7EA4A-95B0-483C-8CE9-E7167A21AC4C}"/>
              </a:ext>
            </a:extLst>
          </p:cNvPr>
          <p:cNvSpPr txBox="1"/>
          <p:nvPr/>
        </p:nvSpPr>
        <p:spPr>
          <a:xfrm>
            <a:off x="1047629" y="2297706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출퇴근 체크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CE89A-4CAE-400B-8184-1A053B67F30C}"/>
              </a:ext>
            </a:extLst>
          </p:cNvPr>
          <p:cNvSpPr txBox="1"/>
          <p:nvPr/>
        </p:nvSpPr>
        <p:spPr>
          <a:xfrm>
            <a:off x="3244747" y="2297706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근태관리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_x271398000" descr="EMB0000428c55f2">
            <a:extLst>
              <a:ext uri="{FF2B5EF4-FFF2-40B4-BE49-F238E27FC236}">
                <a16:creationId xmlns:a16="http://schemas.microsoft.com/office/drawing/2014/main" id="{4D86AD97-30D0-4A94-B142-5EB182A4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527" y="2550048"/>
            <a:ext cx="1866900" cy="227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271398560" descr="EMB0000428c55f3">
            <a:extLst>
              <a:ext uri="{FF2B5EF4-FFF2-40B4-BE49-F238E27FC236}">
                <a16:creationId xmlns:a16="http://schemas.microsoft.com/office/drawing/2014/main" id="{871C3F6F-CBB7-4278-8234-4EC5D0369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r="2778"/>
          <a:stretch/>
        </p:blipFill>
        <p:spPr bwMode="auto">
          <a:xfrm>
            <a:off x="4642425" y="2636260"/>
            <a:ext cx="3674378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Прямая соединительная линия 26">
            <a:extLst>
              <a:ext uri="{FF2B5EF4-FFF2-40B4-BE49-F238E27FC236}">
                <a16:creationId xmlns:a16="http://schemas.microsoft.com/office/drawing/2014/main" id="{E3F970A0-B7C5-472F-AE71-53D5BF510F44}"/>
              </a:ext>
            </a:extLst>
          </p:cNvPr>
          <p:cNvCxnSpPr>
            <a:cxnSpLocks/>
          </p:cNvCxnSpPr>
          <p:nvPr/>
        </p:nvCxnSpPr>
        <p:spPr>
          <a:xfrm>
            <a:off x="2775527" y="2379460"/>
            <a:ext cx="0" cy="24491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50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과제내용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적용기술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832C7CAD-E9BE-486E-8B65-3821458F17D3}"/>
              </a:ext>
            </a:extLst>
          </p:cNvPr>
          <p:cNvSpPr/>
          <p:nvPr/>
        </p:nvSpPr>
        <p:spPr>
          <a:xfrm>
            <a:off x="816142" y="2420707"/>
            <a:ext cx="1604994" cy="160499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A4A9EDF-E8F1-4CB8-AEEE-FB3D71AA22F2}"/>
              </a:ext>
            </a:extLst>
          </p:cNvPr>
          <p:cNvSpPr/>
          <p:nvPr/>
        </p:nvSpPr>
        <p:spPr>
          <a:xfrm>
            <a:off x="2802311" y="2420707"/>
            <a:ext cx="1604994" cy="16049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AC61A26-1993-407F-8B6B-F0944AD8DD3C}"/>
              </a:ext>
            </a:extLst>
          </p:cNvPr>
          <p:cNvSpPr/>
          <p:nvPr/>
        </p:nvSpPr>
        <p:spPr>
          <a:xfrm>
            <a:off x="4788480" y="2420707"/>
            <a:ext cx="1604994" cy="160499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CD98B50-9A24-451D-B5C6-258DC51C425A}"/>
              </a:ext>
            </a:extLst>
          </p:cNvPr>
          <p:cNvSpPr/>
          <p:nvPr/>
        </p:nvSpPr>
        <p:spPr>
          <a:xfrm>
            <a:off x="6774649" y="2420707"/>
            <a:ext cx="1604994" cy="160499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45189-ACEB-44BC-BA1F-5A6AC0899D25}"/>
              </a:ext>
            </a:extLst>
          </p:cNvPr>
          <p:cNvSpPr txBox="1"/>
          <p:nvPr/>
        </p:nvSpPr>
        <p:spPr>
          <a:xfrm>
            <a:off x="1305893" y="3053927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RSSI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E2C11-9C50-4431-A6D5-5AF855708118}"/>
              </a:ext>
            </a:extLst>
          </p:cNvPr>
          <p:cNvSpPr txBox="1"/>
          <p:nvPr/>
        </p:nvSpPr>
        <p:spPr>
          <a:xfrm>
            <a:off x="3095383" y="2910939"/>
            <a:ext cx="1027846" cy="48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180000"/>
              </a:lnSpc>
            </a:pPr>
            <a:r>
              <a:rPr lang="en-US" altLang="ko-KR" sz="1600" kern="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MariaDB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3FEB3-5D37-47E5-91E0-49371FF7083A}"/>
              </a:ext>
            </a:extLst>
          </p:cNvPr>
          <p:cNvSpPr txBox="1"/>
          <p:nvPr/>
        </p:nvSpPr>
        <p:spPr>
          <a:xfrm>
            <a:off x="4950224" y="2930815"/>
            <a:ext cx="1281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framework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9A0A0-1AF1-4D4E-85EF-9757B35A4C8D}"/>
              </a:ext>
            </a:extLst>
          </p:cNvPr>
          <p:cNvSpPr txBox="1"/>
          <p:nvPr/>
        </p:nvSpPr>
        <p:spPr>
          <a:xfrm>
            <a:off x="7166616" y="2930816"/>
            <a:ext cx="82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BE680-FC3C-4819-89F7-1CCB96D4C8AD}"/>
              </a:ext>
            </a:extLst>
          </p:cNvPr>
          <p:cNvSpPr txBox="1"/>
          <p:nvPr/>
        </p:nvSpPr>
        <p:spPr>
          <a:xfrm>
            <a:off x="816615" y="4220566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비콘과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블루투스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</a:t>
            </a:r>
            <a:r>
              <a:rPr lang="ko-KR" altLang="en-US" sz="1400" dirty="0">
                <a:solidFill>
                  <a:srgbClr val="FF842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거리를 측정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F50D-4E9E-44FE-BB1F-CB542973A272}"/>
              </a:ext>
            </a:extLst>
          </p:cNvPr>
          <p:cNvSpPr txBox="1"/>
          <p:nvPr/>
        </p:nvSpPr>
        <p:spPr>
          <a:xfrm>
            <a:off x="2784333" y="4220566"/>
            <a:ext cx="1672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정보를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담아두는 </a:t>
            </a:r>
            <a:r>
              <a:rPr lang="en-US" altLang="ko-KR" sz="1400" dirty="0">
                <a:solidFill>
                  <a:srgbClr val="FF842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75649-5449-4607-BB2C-4BB2BC6AFDE6}"/>
              </a:ext>
            </a:extLst>
          </p:cNvPr>
          <p:cNvSpPr txBox="1"/>
          <p:nvPr/>
        </p:nvSpPr>
        <p:spPr>
          <a:xfrm>
            <a:off x="4799735" y="4220566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842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웹을 구현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하기 위한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프레임워크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CF009-7F78-468B-B080-7BF1FFCB4877}"/>
              </a:ext>
            </a:extLst>
          </p:cNvPr>
          <p:cNvSpPr txBox="1"/>
          <p:nvPr/>
        </p:nvSpPr>
        <p:spPr>
          <a:xfrm>
            <a:off x="6705741" y="4220566"/>
            <a:ext cx="17459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842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1400" dirty="0">
                <a:solidFill>
                  <a:srgbClr val="FF842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디바이스를 </a:t>
            </a:r>
            <a:endParaRPr lang="en-US" altLang="ko-KR" sz="1400" dirty="0">
              <a:solidFill>
                <a:srgbClr val="FF842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FF842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하이브리드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프레임워크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54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DC50ED0C-D27E-4BB8-8413-72CA75C78C0B}"/>
              </a:ext>
            </a:extLst>
          </p:cNvPr>
          <p:cNvSpPr/>
          <p:nvPr/>
        </p:nvSpPr>
        <p:spPr>
          <a:xfrm>
            <a:off x="1608910" y="2038444"/>
            <a:ext cx="2038056" cy="20380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43F742E-AC96-4953-A82A-E278EC803F30}"/>
              </a:ext>
            </a:extLst>
          </p:cNvPr>
          <p:cNvSpPr/>
          <p:nvPr/>
        </p:nvSpPr>
        <p:spPr>
          <a:xfrm>
            <a:off x="5154533" y="2038444"/>
            <a:ext cx="2038056" cy="20380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D4B3C-7FB1-428C-854D-A9422AC6A4F7}"/>
              </a:ext>
            </a:extLst>
          </p:cNvPr>
          <p:cNvSpPr txBox="1"/>
          <p:nvPr/>
        </p:nvSpPr>
        <p:spPr>
          <a:xfrm>
            <a:off x="594639" y="640734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과제내용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</a:p>
        </p:txBody>
      </p:sp>
      <p:cxnSp>
        <p:nvCxnSpPr>
          <p:cNvPr id="25" name="Прямая соединительная линия 27">
            <a:extLst>
              <a:ext uri="{FF2B5EF4-FFF2-40B4-BE49-F238E27FC236}">
                <a16:creationId xmlns:a16="http://schemas.microsoft.com/office/drawing/2014/main" id="{9BAAF0A9-E1CE-4F58-802C-3118CB27F9C8}"/>
              </a:ext>
            </a:extLst>
          </p:cNvPr>
          <p:cNvCxnSpPr/>
          <p:nvPr/>
        </p:nvCxnSpPr>
        <p:spPr>
          <a:xfrm>
            <a:off x="688760" y="1577080"/>
            <a:ext cx="492933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CE3E013-5628-4931-BC37-0F50D70C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3" y="2442554"/>
            <a:ext cx="1229835" cy="1229835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09334942-458F-4BBE-AFF4-10346FAA3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11" y="2512322"/>
            <a:ext cx="1395668" cy="13956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29B6B0-8622-4C37-9B20-02CA980B0944}"/>
              </a:ext>
            </a:extLst>
          </p:cNvPr>
          <p:cNvSpPr txBox="1"/>
          <p:nvPr/>
        </p:nvSpPr>
        <p:spPr>
          <a:xfrm>
            <a:off x="1787252" y="4277123"/>
            <a:ext cx="1767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사용자측면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52DD1-08D1-4F80-8BB6-5880A56B8CC1}"/>
              </a:ext>
            </a:extLst>
          </p:cNvPr>
          <p:cNvSpPr txBox="1"/>
          <p:nvPr/>
        </p:nvSpPr>
        <p:spPr>
          <a:xfrm>
            <a:off x="4760105" y="4277123"/>
            <a:ext cx="2781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관리자측면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6698E59-B0E7-41BB-9105-DBE1A16D81D0}"/>
              </a:ext>
            </a:extLst>
          </p:cNvPr>
          <p:cNvGrpSpPr/>
          <p:nvPr/>
        </p:nvGrpSpPr>
        <p:grpSpPr>
          <a:xfrm>
            <a:off x="6127842" y="4706485"/>
            <a:ext cx="45719" cy="208287"/>
            <a:chOff x="6403310" y="4811817"/>
            <a:chExt cx="45719" cy="20828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DF7C2D8-50A9-43C8-B3AC-D871DCB17B89}"/>
                </a:ext>
              </a:extLst>
            </p:cNvPr>
            <p:cNvSpPr/>
            <p:nvPr/>
          </p:nvSpPr>
          <p:spPr>
            <a:xfrm>
              <a:off x="6403310" y="4811817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B9937D4-BEC4-46D7-B399-F26584A6E19A}"/>
                </a:ext>
              </a:extLst>
            </p:cNvPr>
            <p:cNvSpPr/>
            <p:nvPr/>
          </p:nvSpPr>
          <p:spPr>
            <a:xfrm>
              <a:off x="6403310" y="4893101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C8454FD-A4DF-4287-B362-0552E8A8FF33}"/>
                </a:ext>
              </a:extLst>
            </p:cNvPr>
            <p:cNvSpPr/>
            <p:nvPr/>
          </p:nvSpPr>
          <p:spPr>
            <a:xfrm>
              <a:off x="6403310" y="4974385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934610E-7E7B-47D7-AAF5-217AA1F1AD2C}"/>
              </a:ext>
            </a:extLst>
          </p:cNvPr>
          <p:cNvGrpSpPr/>
          <p:nvPr/>
        </p:nvGrpSpPr>
        <p:grpSpPr>
          <a:xfrm>
            <a:off x="2648093" y="4706485"/>
            <a:ext cx="45719" cy="208287"/>
            <a:chOff x="6403310" y="4811817"/>
            <a:chExt cx="45719" cy="208287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6BBA9D3-11E9-4F64-AD3E-50A52F82E238}"/>
                </a:ext>
              </a:extLst>
            </p:cNvPr>
            <p:cNvSpPr/>
            <p:nvPr/>
          </p:nvSpPr>
          <p:spPr>
            <a:xfrm>
              <a:off x="6403310" y="4811817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EF1DAE6-CA41-4A61-A6EC-560EFA2F8954}"/>
                </a:ext>
              </a:extLst>
            </p:cNvPr>
            <p:cNvSpPr/>
            <p:nvPr/>
          </p:nvSpPr>
          <p:spPr>
            <a:xfrm>
              <a:off x="6403310" y="4893101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64FD3E8-7BA7-458D-BE36-74B26DEC6910}"/>
                </a:ext>
              </a:extLst>
            </p:cNvPr>
            <p:cNvSpPr/>
            <p:nvPr/>
          </p:nvSpPr>
          <p:spPr>
            <a:xfrm>
              <a:off x="6403310" y="4974385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3659D6D-E25C-4B1F-8416-B0AD4A9D4337}"/>
              </a:ext>
            </a:extLst>
          </p:cNvPr>
          <p:cNvSpPr txBox="1"/>
          <p:nvPr/>
        </p:nvSpPr>
        <p:spPr>
          <a:xfrm>
            <a:off x="1326623" y="5072147"/>
            <a:ext cx="2688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자동으로 출퇴근 인증을 할 수 있어 </a:t>
            </a:r>
            <a:r>
              <a:rPr lang="ko-KR" altLang="en-US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편리하며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본인의 근태정보를 </a:t>
            </a:r>
            <a:r>
              <a:rPr lang="ko-KR" altLang="en-US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빠르게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 가능함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45336D-7849-43B7-AF66-E7F824D90589}"/>
              </a:ext>
            </a:extLst>
          </p:cNvPr>
          <p:cNvSpPr txBox="1"/>
          <p:nvPr/>
        </p:nvSpPr>
        <p:spPr>
          <a:xfrm>
            <a:off x="4463414" y="5072147"/>
            <a:ext cx="3374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직원들의 근무태도를 </a:t>
            </a:r>
            <a:r>
              <a:rPr lang="ko-KR" altLang="en-US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체계적으로 관리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가능하며 고정적이지 않은 출퇴근 시간을 </a:t>
            </a:r>
            <a:r>
              <a:rPr lang="ko-KR" altLang="en-US" sz="1400" dirty="0">
                <a:solidFill>
                  <a:srgbClr val="FF84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기기가 일괄적으로 처리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하므로 편리함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808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635</TotalTime>
  <Words>2195</Words>
  <Application>Microsoft Office PowerPoint</Application>
  <PresentationFormat>화면 슬라이드 쇼(4:3)</PresentationFormat>
  <Paragraphs>1116</Paragraphs>
  <Slides>39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Bahnschrift SemiBold</vt:lpstr>
      <vt:lpstr>나눔스퀘어 ExtraBold</vt:lpstr>
      <vt:lpstr>맑은 고딕</vt:lpstr>
      <vt:lpstr>나눔스퀘어 Bold</vt:lpstr>
      <vt:lpstr>Calibri</vt:lpstr>
      <vt:lpstr>Arial</vt:lpstr>
      <vt:lpstr>나눔스퀘어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241</cp:revision>
  <dcterms:created xsi:type="dcterms:W3CDTF">2020-06-18T11:09:23Z</dcterms:created>
  <dcterms:modified xsi:type="dcterms:W3CDTF">2020-06-21T14:18:46Z</dcterms:modified>
</cp:coreProperties>
</file>